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7"/>
    <p:sldMasterId id="2147483685" r:id="rId8"/>
    <p:sldMasterId id="2147483698" r:id="rId9"/>
    <p:sldMasterId id="2147483711" r:id="rId10"/>
    <p:sldMasterId id="2147483735" r:id="rId11"/>
    <p:sldMasterId id="2147483747" r:id="rId12"/>
  </p:sldMasterIdLst>
  <p:notesMasterIdLst>
    <p:notesMasterId r:id="rId53"/>
  </p:notesMasterIdLst>
  <p:handoutMasterIdLst>
    <p:handoutMasterId r:id="rId54"/>
  </p:handoutMasterIdLst>
  <p:sldIdLst>
    <p:sldId id="361" r:id="rId13"/>
    <p:sldId id="360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82" r:id="rId35"/>
    <p:sldId id="410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  <p:sldId id="423" r:id="rId49"/>
    <p:sldId id="424" r:id="rId50"/>
    <p:sldId id="425" r:id="rId51"/>
    <p:sldId id="426" r:id="rId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87">
          <p15:clr>
            <a:srgbClr val="A4A3A4"/>
          </p15:clr>
        </p15:guide>
        <p15:guide id="14" pos="227">
          <p15:clr>
            <a:srgbClr val="A4A3A4"/>
          </p15:clr>
        </p15:guide>
        <p15:guide id="17" pos="2835">
          <p15:clr>
            <a:srgbClr val="A4A3A4"/>
          </p15:clr>
        </p15:guide>
        <p15:guide id="18" pos="2925">
          <p15:clr>
            <a:srgbClr val="A4A3A4"/>
          </p15:clr>
        </p15:guide>
        <p15:guide id="21" orient="horz" pos="1003">
          <p15:clr>
            <a:srgbClr val="A4A3A4"/>
          </p15:clr>
        </p15:guide>
        <p15:guide id="22" orient="horz" pos="4088">
          <p15:clr>
            <a:srgbClr val="A4A3A4"/>
          </p15:clr>
        </p15:guide>
        <p15:guide id="24" pos="226">
          <p15:clr>
            <a:srgbClr val="A4A3A4"/>
          </p15:clr>
        </p15:guide>
        <p15:guide id="25" pos="55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ndelk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1FF"/>
    <a:srgbClr val="FEFFFD"/>
    <a:srgbClr val="FFFFFD"/>
    <a:srgbClr val="FFFEFD"/>
    <a:srgbClr val="FFFEFE"/>
    <a:srgbClr val="FEFEFE"/>
    <a:srgbClr val="FEFFFE"/>
    <a:srgbClr val="FFFFFE"/>
    <a:srgbClr val="FFFE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0846" autoAdjust="0"/>
  </p:normalViewPr>
  <p:slideViewPr>
    <p:cSldViewPr>
      <p:cViewPr varScale="1">
        <p:scale>
          <a:sx n="122" d="100"/>
          <a:sy n="122" d="100"/>
        </p:scale>
        <p:origin x="-522" y="-102"/>
      </p:cViewPr>
      <p:guideLst>
        <p:guide orient="horz" pos="1003"/>
        <p:guide orient="horz" pos="4088"/>
        <p:guide pos="2835"/>
        <p:guide pos="2925"/>
        <p:guide pos="226"/>
        <p:guide pos="5534"/>
      </p:guideLst>
    </p:cSldViewPr>
  </p:slideViewPr>
  <p:outlineViewPr>
    <p:cViewPr>
      <p:scale>
        <a:sx n="33" d="100"/>
        <a:sy n="33" d="100"/>
      </p:scale>
      <p:origin x="0" y="29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howGuides="1">
      <p:cViewPr varScale="1">
        <p:scale>
          <a:sx n="99" d="100"/>
          <a:sy n="99" d="100"/>
        </p:scale>
        <p:origin x="-3492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1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2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27517-34E3-4CD8-A114-0A16467FEC5F}" type="datetimeFigureOut">
              <a:rPr lang="de-DE" smtClean="0">
                <a:solidFill>
                  <a:schemeClr val="accent1"/>
                </a:solidFill>
              </a:rPr>
              <a:t>28.10.2016</a:t>
            </a:fld>
            <a:endParaRPr lang="de-DE">
              <a:solidFill>
                <a:schemeClr val="accent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258CD-DC6D-48A3-BAE9-315103C80D13}" type="slidenum">
              <a:rPr lang="de-DE" smtClean="0">
                <a:solidFill>
                  <a:schemeClr val="accent1"/>
                </a:solidFill>
              </a:rPr>
              <a:t>‹Nr.›</a:t>
            </a:fld>
            <a:endParaRPr lang="de-DE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656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2B76FC8-DCC9-4882-A563-CE29C73F8E93}" type="datetimeFigureOut">
              <a:rPr lang="de-DE" smtClean="0"/>
              <a:pPr/>
              <a:t>28.10.2016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436F709-7200-48FC-984E-951C578E23D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3834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110000"/>
      </a:lnSpc>
      <a:buClr>
        <a:schemeClr val="accent1"/>
      </a:buClr>
      <a:buFont typeface="Arial" panose="020B0604020202020204" pitchFamily="34" charset="0"/>
      <a:buChar char="●"/>
      <a:defRPr sz="1200" kern="1200">
        <a:solidFill>
          <a:schemeClr val="accent1"/>
        </a:solidFill>
        <a:latin typeface="+mn-lt"/>
        <a:ea typeface="+mn-ea"/>
        <a:cs typeface="+mn-cs"/>
      </a:defRPr>
    </a:lvl1pPr>
    <a:lvl2pPr marL="363538" indent="-187325" algn="l" defTabSz="914400" rtl="0" eaLnBrk="1" latinLnBrk="0" hangingPunct="1">
      <a:lnSpc>
        <a:spcPct val="110000"/>
      </a:lnSpc>
      <a:buFont typeface="Arial" panose="020B0604020202020204" pitchFamily="34" charset="0"/>
      <a:buChar char="•"/>
      <a:defRPr sz="1200" kern="1200">
        <a:solidFill>
          <a:schemeClr val="accent1"/>
        </a:solidFill>
        <a:latin typeface="+mn-lt"/>
        <a:ea typeface="+mn-ea"/>
        <a:cs typeface="+mn-cs"/>
      </a:defRPr>
    </a:lvl2pPr>
    <a:lvl3pPr marL="539750" indent="-176213" algn="l" defTabSz="914400" rtl="0" eaLnBrk="1" latinLnBrk="0" hangingPunct="1">
      <a:lnSpc>
        <a:spcPct val="110000"/>
      </a:lnSpc>
      <a:buFont typeface="Arial" panose="020B0604020202020204" pitchFamily="34" charset="0"/>
      <a:buChar char="•"/>
      <a:defRPr sz="1200" kern="1200">
        <a:solidFill>
          <a:schemeClr val="accent1"/>
        </a:solidFill>
        <a:latin typeface="+mn-lt"/>
        <a:ea typeface="+mn-ea"/>
        <a:cs typeface="+mn-cs"/>
      </a:defRPr>
    </a:lvl3pPr>
    <a:lvl4pPr marL="714375" indent="-174625" algn="l" defTabSz="914400" rtl="0" eaLnBrk="1" latinLnBrk="0" hangingPunct="1">
      <a:lnSpc>
        <a:spcPct val="110000"/>
      </a:lnSpc>
      <a:buFont typeface="Arial" panose="020B0604020202020204" pitchFamily="34" charset="0"/>
      <a:buChar char="•"/>
      <a:tabLst/>
      <a:defRPr sz="1200" kern="1200">
        <a:solidFill>
          <a:schemeClr val="accent1"/>
        </a:solidFill>
        <a:latin typeface="+mn-lt"/>
        <a:ea typeface="+mn-ea"/>
        <a:cs typeface="+mn-cs"/>
      </a:defRPr>
    </a:lvl4pPr>
    <a:lvl5pPr marL="903288" indent="-188913" algn="l" defTabSz="914400" rtl="0" eaLnBrk="1" latinLnBrk="0" hangingPunct="1">
      <a:lnSpc>
        <a:spcPct val="110000"/>
      </a:lnSpc>
      <a:buFont typeface="Arial" panose="020B0604020202020204" pitchFamily="34" charset="0"/>
      <a:buChar char="•"/>
      <a:defRPr sz="1200" kern="1200">
        <a:solidFill>
          <a:schemeClr val="accent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1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	de__340_PRI_3425__Prinect Image Control 3.pptx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17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41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1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History of Modifications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17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41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1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	  	Date	User	Slide #	Short description of modification (only significant changes (text or picture or new slide))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1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1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340_PRI_3425	2016-04-13	utter	all	new to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1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SalesMate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149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lvl="1" indent="0"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69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6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17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142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07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07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88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63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426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964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969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626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674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Heidelberg, Jan/Feb 2006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71D1FB-BE78-4646-97E4-4546A7FA19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Prinect Product Managers Meeting 2006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Prinect_Color_Solutions_Felzen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78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3098FC-09DC-4803-97EB-AEC10A67A70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32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3098FC-09DC-4803-97EB-AEC10A67A70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52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71FCE1-6409-4D2D-B2FE-3FDD659F1087}" type="slidenum">
              <a:rPr lang="de-DE" smtClean="0">
                <a:solidFill>
                  <a:prstClr val="black"/>
                </a:solidFill>
              </a:rPr>
              <a:pPr/>
              <a:t>35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71FCE1-6409-4D2D-B2FE-3FDD659F1087}" type="slidenum">
              <a:rPr lang="de-DE" smtClean="0">
                <a:solidFill>
                  <a:prstClr val="black"/>
                </a:solidFill>
              </a:rPr>
              <a:pPr/>
              <a:t>36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Heidelberg, Jan/Feb 2006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71D1FB-BE78-4646-97E4-4546A7FA19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Prinect Product Managers Meeting 2006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Prinect_Color_Solutions_Felzen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9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Heidelberg, Jan/Feb 2006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71D1FB-BE78-4646-97E4-4546A7FA19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Prinect Product Managers Meeting 2006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Prinect_Color_Solutions_Felzen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98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endParaRPr lang="de-DE" smtClean="0"/>
          </a:p>
        </p:txBody>
      </p:sp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3884414" y="8685894"/>
            <a:ext cx="2972097" cy="456595"/>
          </a:xfrm>
          <a:prstGeom prst="rect">
            <a:avLst/>
          </a:prstGeom>
          <a:noFill/>
        </p:spPr>
        <p:txBody>
          <a:bodyPr lIns="97173" tIns="48587" rIns="97173" bIns="48587" anchor="b"/>
          <a:lstStyle/>
          <a:p>
            <a:pPr algn="r">
              <a:defRPr/>
            </a:pPr>
            <a:r>
              <a:rPr lang="de-DE" sz="800" smtClean="0">
                <a:solidFill>
                  <a:prstClr val="black"/>
                </a:solidFill>
                <a:latin typeface="Calibri"/>
                <a:cs typeface="Arial" pitchFamily="34" charset="0"/>
              </a:rPr>
              <a:t>31</a:t>
            </a:r>
            <a:endParaRPr lang="de-DE" sz="80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de-DE" sz="800" dirty="0" smtClean="0"/>
          </a:p>
        </p:txBody>
      </p:sp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3884414" y="8685894"/>
            <a:ext cx="2972097" cy="456595"/>
          </a:xfrm>
          <a:prstGeom prst="rect">
            <a:avLst/>
          </a:prstGeom>
          <a:noFill/>
        </p:spPr>
        <p:txBody>
          <a:bodyPr lIns="97173" tIns="48587" rIns="97173" bIns="48587" anchor="b"/>
          <a:lstStyle/>
          <a:p>
            <a:pPr algn="r">
              <a:defRPr/>
            </a:pPr>
            <a:r>
              <a:rPr lang="de-DE" sz="800" smtClean="0">
                <a:solidFill>
                  <a:prstClr val="black"/>
                </a:solidFill>
                <a:latin typeface="Calibri"/>
                <a:cs typeface="Arial" pitchFamily="34" charset="0"/>
              </a:rPr>
              <a:t>32</a:t>
            </a:r>
            <a:endParaRPr lang="de-DE" sz="80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6F709-7200-48FC-984E-951C578E23D5}" type="slidenum">
              <a:rPr lang="de-DE" smtClean="0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one-line,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1396470"/>
            <a:ext cx="7539777" cy="252000"/>
          </a:xfr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9"/>
          </p:nvPr>
        </p:nvSpPr>
        <p:spPr>
          <a:xfrm>
            <a:off x="358776" y="1972532"/>
            <a:ext cx="8426450" cy="394090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562594"/>
            <a:ext cx="7554232" cy="562150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160748"/>
            <a:ext cx="7539777" cy="23572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13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360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one-line,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1396470"/>
            <a:ext cx="7539777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9"/>
          </p:nvPr>
        </p:nvSpPr>
        <p:spPr>
          <a:xfrm>
            <a:off x="358776" y="1972532"/>
            <a:ext cx="8426450" cy="39409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562594"/>
            <a:ext cx="7554232" cy="562150"/>
          </a:xfrm>
          <a:prstGeom prst="rect">
            <a:avLst/>
          </a:prstGeo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160748"/>
            <a:ext cx="7539777" cy="2357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13" name="Bild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321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two-line,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1772817"/>
            <a:ext cx="7561263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9"/>
          </p:nvPr>
        </p:nvSpPr>
        <p:spPr>
          <a:xfrm>
            <a:off x="358776" y="2348880"/>
            <a:ext cx="8426450" cy="35643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562594"/>
            <a:ext cx="7569368" cy="972108"/>
          </a:xfrm>
          <a:prstGeom prst="rect">
            <a:avLst/>
          </a:prstGeo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537095"/>
            <a:ext cx="7561263" cy="2357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9" name="Bild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pic>
        <p:nvPicPr>
          <p:cNvPr id="12" name="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11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231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withou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2204892"/>
            <a:ext cx="7561263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994669"/>
            <a:ext cx="7569368" cy="972108"/>
          </a:xfrm>
          <a:prstGeom prst="rect">
            <a:avLst/>
          </a:prstGeo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969170"/>
            <a:ext cx="7561263" cy="2357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7" name="Bild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10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4752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Agenda title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230556-9BC3-468B-8F5B-92B69C1FBCC0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358775" y="1537200"/>
            <a:ext cx="8426450" cy="4952500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12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5980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8426450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230556-9BC3-468B-8F5B-92B69C1FBCC0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23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4141788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230556-9BC3-468B-8F5B-92B69C1FBCC0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Inhaltsplatzhalter 15"/>
          <p:cNvSpPr>
            <a:spLocks noGrp="1"/>
          </p:cNvSpPr>
          <p:nvPr>
            <p:ph sz="quarter" idx="19"/>
          </p:nvPr>
        </p:nvSpPr>
        <p:spPr>
          <a:xfrm>
            <a:off x="4643438" y="1537200"/>
            <a:ext cx="4141787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547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4141788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230556-9BC3-468B-8F5B-92B69C1FBCC0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9"/>
          </p:nvPr>
        </p:nvSpPr>
        <p:spPr>
          <a:xfrm>
            <a:off x="4643438" y="1592263"/>
            <a:ext cx="4141787" cy="4897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16233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230556-9BC3-468B-8F5B-92B69C1FBCC0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37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230556-9BC3-468B-8F5B-92B69C1FBCC0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21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: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8000" y="576000"/>
            <a:ext cx="8226000" cy="504000"/>
          </a:xfrm>
          <a:prstGeom prst="rect">
            <a:avLst/>
          </a:prstGeom>
        </p:spPr>
        <p:txBody>
          <a:bodyPr/>
          <a:lstStyle>
            <a:lvl1pPr algn="l">
              <a:defRPr sz="2400" b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8313" y="1341438"/>
            <a:ext cx="8207375" cy="5040312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120"/>
              </a:spcBef>
              <a:spcAft>
                <a:spcPts val="250"/>
              </a:spcAft>
              <a:buSzPct val="100000"/>
              <a:buFont typeface="+mj-lt"/>
              <a:buAutoNum type="arabicPeriod"/>
              <a:tabLst>
                <a:tab pos="8077200" algn="r"/>
              </a:tabLst>
              <a:defRPr sz="2000"/>
            </a:lvl1pPr>
            <a:lvl2pPr marL="720000" indent="-360000">
              <a:lnSpc>
                <a:spcPct val="100000"/>
              </a:lnSpc>
              <a:spcBef>
                <a:spcPts val="120"/>
              </a:spcBef>
              <a:spcAft>
                <a:spcPts val="250"/>
              </a:spcAft>
              <a:buSzPct val="100000"/>
              <a:buFont typeface="+mj-lt"/>
              <a:buAutoNum type="arabicPeriod"/>
              <a:tabLst>
                <a:tab pos="8077200" algn="r"/>
              </a:tabLst>
              <a:defRPr sz="2000"/>
            </a:lvl2pPr>
            <a:lvl3pPr marL="1080000" indent="-360000">
              <a:lnSpc>
                <a:spcPct val="100000"/>
              </a:lnSpc>
              <a:spcBef>
                <a:spcPts val="120"/>
              </a:spcBef>
              <a:spcAft>
                <a:spcPts val="250"/>
              </a:spcAft>
              <a:buSzPct val="100000"/>
              <a:buFont typeface="+mj-lt"/>
              <a:buAutoNum type="arabicPeriod"/>
              <a:tabLst>
                <a:tab pos="8077200" algn="r"/>
              </a:tabLst>
              <a:defRPr sz="2000"/>
            </a:lvl3pPr>
            <a:lvl4pPr marL="1440000" indent="-360000">
              <a:lnSpc>
                <a:spcPct val="100000"/>
              </a:lnSpc>
              <a:spcBef>
                <a:spcPts val="120"/>
              </a:spcBef>
              <a:spcAft>
                <a:spcPts val="250"/>
              </a:spcAft>
              <a:buSzPct val="100000"/>
              <a:buFont typeface="+mj-lt"/>
              <a:buAutoNum type="arabicPeriod"/>
              <a:tabLst>
                <a:tab pos="8077200" algn="r"/>
              </a:tabLst>
              <a:defRPr sz="2000"/>
            </a:lvl4pPr>
            <a:lvl5pPr marL="1258888" indent="-344488">
              <a:lnSpc>
                <a:spcPct val="100000"/>
              </a:lnSpc>
              <a:spcBef>
                <a:spcPts val="120"/>
              </a:spcBef>
              <a:spcAft>
                <a:spcPts val="250"/>
              </a:spcAft>
              <a:buSzPct val="100000"/>
              <a:buFont typeface="+mj-lt"/>
              <a:buAutoNum type="arabicPeriod"/>
              <a:defRPr sz="2000"/>
            </a:lvl5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8F3D16-4FA2-4F44-B8AA-8EA6EDD714B1}" type="slidenum">
              <a:rPr lang="de-DE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13"/>
          </p:nvPr>
        </p:nvSpPr>
        <p:spPr>
          <a:xfrm rot="16200000">
            <a:off x="7153276" y="2963862"/>
            <a:ext cx="3421062" cy="182563"/>
          </a:xfrm>
          <a:prstGeom prst="rect">
            <a:avLst/>
          </a:prstGeom>
        </p:spPr>
        <p:txBody>
          <a:bodyPr/>
          <a:lstStyle>
            <a:lvl1pPr algn="l">
              <a:defRPr sz="800" smtClean="0">
                <a:solidFill>
                  <a:srgbClr val="A9AFA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Prinect Image Control 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1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two-line,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1772817"/>
            <a:ext cx="7561263" cy="252000"/>
          </a:xfr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9"/>
          </p:nvPr>
        </p:nvSpPr>
        <p:spPr>
          <a:xfrm>
            <a:off x="358776" y="2348880"/>
            <a:ext cx="8426450" cy="356439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562594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537095"/>
            <a:ext cx="7561263" cy="23572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9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pic>
        <p:nvPicPr>
          <p:cNvPr id="12" name="Bild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11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43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ittmann\Downloads\DG_00003_ImageControl_II.jpg"/>
          <p:cNvPicPr>
            <a:picLocks noChangeAspect="1" noChangeArrowheads="1"/>
          </p:cNvPicPr>
          <p:nvPr userDrawn="1"/>
        </p:nvPicPr>
        <p:blipFill>
          <a:blip r:embed="rId2" cstate="print"/>
          <a:srcRect t="6538"/>
          <a:stretch>
            <a:fillRect/>
          </a:stretch>
        </p:blipFill>
        <p:spPr bwMode="auto">
          <a:xfrm>
            <a:off x="-92075" y="-92075"/>
            <a:ext cx="9328150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21"/>
          <p:cNvGrpSpPr>
            <a:grpSpLocks/>
          </p:cNvGrpSpPr>
          <p:nvPr userDrawn="1"/>
        </p:nvGrpSpPr>
        <p:grpSpPr bwMode="auto">
          <a:xfrm>
            <a:off x="0" y="4154488"/>
            <a:ext cx="9202738" cy="1096962"/>
            <a:chOff x="0" y="4653136"/>
            <a:chExt cx="9203376" cy="109696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0" y="4653136"/>
              <a:ext cx="5705871" cy="10969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>
                <a:solidFill>
                  <a:srgbClr val="00417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693170" y="4653136"/>
              <a:ext cx="3446702" cy="10969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>
                <a:solidFill>
                  <a:srgbClr val="004178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10" descr="HDM.WM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4150" y="5111923"/>
              <a:ext cx="1763713" cy="1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"/>
            <p:cNvSpPr>
              <a:spLocks noChangeArrowheads="1"/>
            </p:cNvSpPr>
            <p:nvPr userDrawn="1"/>
          </p:nvSpPr>
          <p:spPr bwMode="auto">
            <a:xfrm>
              <a:off x="5696345" y="4653136"/>
              <a:ext cx="3507031" cy="10969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>
                <a:solidFill>
                  <a:srgbClr val="004178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Picture 10" descr="HDM.WMF"/>
            <p:cNvPicPr>
              <a:picLocks noChangeAspect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4150" y="5111923"/>
              <a:ext cx="1763713" cy="1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89622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000" y="576000"/>
            <a:ext cx="8229599" cy="504000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de-DE" noProof="0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15"/>
          <p:cNvSpPr>
            <a:spLocks noGrp="1"/>
          </p:cNvSpPr>
          <p:nvPr>
            <p:ph type="pic" sz="quarter" idx="14"/>
          </p:nvPr>
        </p:nvSpPr>
        <p:spPr>
          <a:xfrm>
            <a:off x="4679950" y="1341438"/>
            <a:ext cx="3996000" cy="504031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/>
          </p:nvPr>
        </p:nvSpPr>
        <p:spPr>
          <a:xfrm>
            <a:off x="468000" y="1341750"/>
            <a:ext cx="3996000" cy="504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8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B1A4C1-FC1F-4CBE-B81B-23C71A49C687}" type="slidenum">
              <a:rPr lang="de-DE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19"/>
          </p:nvPr>
        </p:nvSpPr>
        <p:spPr>
          <a:xfrm rot="16200000">
            <a:off x="7153276" y="2963862"/>
            <a:ext cx="3421062" cy="182563"/>
          </a:xfrm>
          <a:prstGeom prst="rect">
            <a:avLst/>
          </a:prstGeom>
        </p:spPr>
        <p:txBody>
          <a:bodyPr/>
          <a:lstStyle>
            <a:lvl1pPr algn="l">
              <a:defRPr sz="800" smtClean="0">
                <a:solidFill>
                  <a:srgbClr val="A9AFA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Prinect Image Control 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20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44321" y="948674"/>
            <a:ext cx="7569368" cy="504206"/>
          </a:xfrm>
        </p:spPr>
        <p:txBody>
          <a:bodyPr/>
          <a:lstStyle>
            <a:lvl1pPr>
              <a:defRPr lang="de-DE" sz="280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 bwMode="gray">
          <a:xfrm>
            <a:off x="344320" y="1550178"/>
            <a:ext cx="7569368" cy="573262"/>
          </a:xfrm>
        </p:spPr>
        <p:txBody>
          <a:bodyPr/>
          <a:lstStyle>
            <a:lvl1pPr marL="0" indent="0">
              <a:buNone/>
              <a:defRPr lang="de-DE" sz="1400" b="1" kern="1200" spc="4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6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7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56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ingle lin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562594"/>
            <a:ext cx="7569368" cy="504206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164098"/>
            <a:ext cx="7564192" cy="55825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Event</a:t>
            </a:r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4488" y="1876107"/>
            <a:ext cx="7569200" cy="40796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648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928354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r>
              <a:rPr lang="de-DE" sz="2800" dirty="0" smtClean="0"/>
              <a:t>. </a:t>
            </a:r>
            <a:r>
              <a:rPr lang="de-DE" sz="2800" dirty="0" err="1" smtClean="0"/>
              <a:t>Without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</a:t>
            </a:r>
            <a:r>
              <a:rPr lang="de-DE" sz="2800" dirty="0" smtClean="0"/>
              <a:t>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966738"/>
            <a:ext cx="7564192" cy="55825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Veranstaltung</a:t>
            </a:r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5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-lin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562594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r>
              <a:rPr lang="de-DE" sz="2800" dirty="0" smtClean="0"/>
              <a:t>.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600978"/>
            <a:ext cx="7564192" cy="667769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Name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44488" y="2302828"/>
            <a:ext cx="8376818" cy="3610292"/>
          </a:xfrm>
        </p:spPr>
        <p:txBody>
          <a:bodyPr/>
          <a:lstStyle>
            <a:lvl1pPr marL="0" indent="0">
              <a:buNone/>
              <a:defRPr sz="1400">
                <a:solidFill>
                  <a:srgbClr val="FF3399"/>
                </a:solidFill>
                <a:latin typeface="+mj-lt"/>
              </a:defRPr>
            </a:lvl1pPr>
          </a:lstStyle>
          <a:p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623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4"/>
            <a:ext cx="7569368" cy="475414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Agenda title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7570800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0363" y="1615440"/>
            <a:ext cx="8352316" cy="4043679"/>
          </a:xfrm>
        </p:spPr>
        <p:txBody>
          <a:bodyPr/>
          <a:lstStyle>
            <a:lvl1pPr marL="342900" indent="-342900">
              <a:buFont typeface="+mj-lt"/>
              <a:buAutoNum type="arabicPeriod"/>
              <a:defRPr lang="en-US" sz="1600" kern="1200" dirty="0" smtClean="0">
                <a:solidFill>
                  <a:srgbClr val="00487E"/>
                </a:solidFill>
                <a:latin typeface="+mj-lt"/>
                <a:ea typeface="+mn-ea"/>
                <a:cs typeface="+mn-cs"/>
              </a:defRPr>
            </a:lvl1pPr>
            <a:lvl2pPr marL="525462" indent="-342900">
              <a:buFont typeface="+mj-lt"/>
              <a:buAutoNum type="arabicPeriod"/>
              <a:defRPr sz="1600">
                <a:latin typeface="+mj-lt"/>
              </a:defRPr>
            </a:lvl2pPr>
            <a:lvl3pPr marL="701675" indent="-342900">
              <a:buFont typeface="+mj-lt"/>
              <a:buAutoNum type="arabicPeriod"/>
              <a:defRPr sz="1600">
                <a:latin typeface="+mj-lt"/>
              </a:defRPr>
            </a:lvl3pPr>
            <a:lvl4pPr marL="884238" indent="-342900">
              <a:buFont typeface="+mj-lt"/>
              <a:buAutoNum type="arabicPeriod"/>
              <a:defRPr sz="1600">
                <a:latin typeface="+mj-lt"/>
              </a:defRPr>
            </a:lvl4pPr>
            <a:lvl5pPr marL="1058862" indent="-342900">
              <a:buFont typeface="+mj-lt"/>
              <a:buAutoNum type="arabicPeriod"/>
              <a:defRPr sz="1600">
                <a:latin typeface="+mj-lt"/>
              </a:defRPr>
            </a:lvl5pPr>
          </a:lstStyle>
          <a:p>
            <a:pPr marL="266700" lvl="0" indent="-266700" algn="l" defTabSz="914400" rtl="0" eaLnBrk="1" latinLnBrk="0" hangingPunct="1">
              <a:lnSpc>
                <a:spcPct val="150000"/>
              </a:lnSpc>
              <a:buClr>
                <a:srgbClr val="00487E"/>
              </a:buClr>
              <a:buSzPct val="100000"/>
              <a:buFont typeface="+mj-lt"/>
              <a:buAutoNum type="arabicPeriod"/>
              <a:tabLst>
                <a:tab pos="2243138" algn="r"/>
                <a:tab pos="466407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8" y="6450569"/>
            <a:ext cx="6004537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004178"/>
                </a:solidFill>
                <a:latin typeface="+mj-lt"/>
              </a:defRPr>
            </a:lvl1pPr>
          </a:lstStyle>
          <a:p>
            <a:fld id="{83CABCEB-5691-4033-A7C2-8F97467340DA}" type="slidenum">
              <a:rPr lang="de-DE" smtClean="0">
                <a:cs typeface="Arial" pitchFamily="34" charset="0"/>
              </a:rPr>
              <a:pPr/>
              <a:t>‹Nr.›</a:t>
            </a:fld>
            <a:endParaRPr lang="de-DE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397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ns, titel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4127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8000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3850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3438" y="1544089"/>
            <a:ext cx="4053205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004178"/>
                </a:solidFill>
                <a:latin typeface="+mj-lt"/>
              </a:defRPr>
            </a:lvl1pPr>
          </a:lstStyle>
          <a:p>
            <a:fld id="{83CABCEB-5691-4033-A7C2-8F97467340DA}" type="slidenum">
              <a:rPr lang="de-DE" smtClean="0">
                <a:cs typeface="Arial" pitchFamily="34" charset="0"/>
              </a:rPr>
              <a:pPr/>
              <a:t>‹Nr.›</a:t>
            </a:fld>
            <a:endParaRPr lang="de-DE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93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ns,  heading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82932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9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5882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3438" y="1544090"/>
            <a:ext cx="4144962" cy="490647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205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s, picture, heading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82932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9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3850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43438" y="1544090"/>
            <a:ext cx="4144961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986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ou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2204892"/>
            <a:ext cx="7561263" cy="252000"/>
          </a:xfr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994669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969170"/>
            <a:ext cx="7561263" cy="23572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7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10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5288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ingle line,  heading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4127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9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90"/>
            <a:ext cx="8424000" cy="4125190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076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ingle line, title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7683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8000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90"/>
            <a:ext cx="8460000" cy="4125190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894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7683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57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(one-line,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9" y="6021290"/>
            <a:ext cx="2700000" cy="698649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1396469"/>
            <a:ext cx="7539777" cy="252000"/>
          </a:xfr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de-DE" noProof="0" dirty="0" smtClean="0"/>
              <a:t>Name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presenter</a:t>
            </a:r>
            <a:endParaRPr lang="de-DE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9"/>
          </p:nvPr>
        </p:nvSpPr>
        <p:spPr>
          <a:xfrm>
            <a:off x="358776" y="1972534"/>
            <a:ext cx="8426450" cy="394090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dirty="0" smtClean="0"/>
              <a:t>Bild auf Platzhalter ziehen oder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562595"/>
            <a:ext cx="7554232" cy="562151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160750"/>
            <a:ext cx="7539777" cy="23572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noProof="0" dirty="0" smtClean="0"/>
              <a:t>Name </a:t>
            </a:r>
            <a:r>
              <a:rPr lang="de-DE" noProof="0" dirty="0" err="1" smtClean="0"/>
              <a:t>of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event</a:t>
            </a:r>
            <a:r>
              <a:rPr lang="de-DE" noProof="0" dirty="0" smtClean="0"/>
              <a:t/>
            </a:r>
            <a:br>
              <a:rPr lang="de-DE" noProof="0" dirty="0" smtClean="0"/>
            </a:br>
            <a:endParaRPr lang="de-DE" noProof="0" dirty="0" smtClean="0"/>
          </a:p>
        </p:txBody>
      </p:sp>
      <p:pic>
        <p:nvPicPr>
          <p:cNvPr id="13" name="Bild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4"/>
            <a:ext cx="7539777" cy="318665"/>
          </a:xfr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noProof="0" dirty="0" err="1" smtClean="0"/>
              <a:t>strictly</a:t>
            </a:r>
            <a:r>
              <a:rPr lang="de-DE" noProof="0" dirty="0" smtClean="0"/>
              <a:t> </a:t>
            </a:r>
            <a:r>
              <a:rPr lang="de-DE" noProof="0" dirty="0" err="1" smtClean="0"/>
              <a:t>confidential</a:t>
            </a:r>
            <a:r>
              <a:rPr lang="de-DE" noProof="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1719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44321" y="948674"/>
            <a:ext cx="7569368" cy="504206"/>
          </a:xfrm>
        </p:spPr>
        <p:txBody>
          <a:bodyPr/>
          <a:lstStyle>
            <a:lvl1pPr>
              <a:defRPr lang="de-DE" sz="280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 bwMode="gray">
          <a:xfrm>
            <a:off x="344320" y="1550178"/>
            <a:ext cx="7569368" cy="573262"/>
          </a:xfrm>
        </p:spPr>
        <p:txBody>
          <a:bodyPr/>
          <a:lstStyle>
            <a:lvl1pPr marL="0" indent="0">
              <a:buNone/>
              <a:defRPr lang="de-DE" sz="1400" b="1" kern="1200" spc="4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6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7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58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ingle lin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562594"/>
            <a:ext cx="7569368" cy="504206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164098"/>
            <a:ext cx="7564192" cy="55825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Event</a:t>
            </a:r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4488" y="1876107"/>
            <a:ext cx="7569200" cy="40796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551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928354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r>
              <a:rPr lang="de-DE" sz="2800" dirty="0" smtClean="0"/>
              <a:t>. </a:t>
            </a:r>
            <a:r>
              <a:rPr lang="de-DE" sz="2800" dirty="0" err="1" smtClean="0"/>
              <a:t>Without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</a:t>
            </a:r>
            <a:r>
              <a:rPr lang="de-DE" sz="2800" dirty="0" smtClean="0"/>
              <a:t>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966738"/>
            <a:ext cx="7564192" cy="55825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Veranstaltung</a:t>
            </a:r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58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-lin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562594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r>
              <a:rPr lang="de-DE" sz="2800" dirty="0" smtClean="0"/>
              <a:t>.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600978"/>
            <a:ext cx="7564192" cy="667769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Name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44488" y="2302828"/>
            <a:ext cx="8376818" cy="3610292"/>
          </a:xfrm>
        </p:spPr>
        <p:txBody>
          <a:bodyPr/>
          <a:lstStyle>
            <a:lvl1pPr marL="0" indent="0">
              <a:buNone/>
              <a:defRPr sz="1400">
                <a:solidFill>
                  <a:srgbClr val="FF3399"/>
                </a:solidFill>
                <a:latin typeface="+mj-lt"/>
              </a:defRPr>
            </a:lvl1pPr>
          </a:lstStyle>
          <a:p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6205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4"/>
            <a:ext cx="7569368" cy="475414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Agenda title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7570800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0363" y="1615440"/>
            <a:ext cx="8352316" cy="4043679"/>
          </a:xfrm>
        </p:spPr>
        <p:txBody>
          <a:bodyPr/>
          <a:lstStyle>
            <a:lvl1pPr marL="342900" indent="-342900">
              <a:buFont typeface="+mj-lt"/>
              <a:buAutoNum type="arabicPeriod"/>
              <a:defRPr lang="en-US" sz="1600" kern="1200" dirty="0" smtClean="0">
                <a:solidFill>
                  <a:srgbClr val="00487E"/>
                </a:solidFill>
                <a:latin typeface="+mj-lt"/>
                <a:ea typeface="+mn-ea"/>
                <a:cs typeface="+mn-cs"/>
              </a:defRPr>
            </a:lvl1pPr>
            <a:lvl2pPr marL="525462" indent="-342900">
              <a:buFont typeface="+mj-lt"/>
              <a:buAutoNum type="arabicPeriod"/>
              <a:defRPr sz="1600">
                <a:latin typeface="+mj-lt"/>
              </a:defRPr>
            </a:lvl2pPr>
            <a:lvl3pPr marL="701675" indent="-342900">
              <a:buFont typeface="+mj-lt"/>
              <a:buAutoNum type="arabicPeriod"/>
              <a:defRPr sz="1600">
                <a:latin typeface="+mj-lt"/>
              </a:defRPr>
            </a:lvl3pPr>
            <a:lvl4pPr marL="884238" indent="-342900">
              <a:buFont typeface="+mj-lt"/>
              <a:buAutoNum type="arabicPeriod"/>
              <a:defRPr sz="1600">
                <a:latin typeface="+mj-lt"/>
              </a:defRPr>
            </a:lvl4pPr>
            <a:lvl5pPr marL="1058862" indent="-342900">
              <a:buFont typeface="+mj-lt"/>
              <a:buAutoNum type="arabicPeriod"/>
              <a:defRPr sz="1600">
                <a:latin typeface="+mj-lt"/>
              </a:defRPr>
            </a:lvl5pPr>
          </a:lstStyle>
          <a:p>
            <a:pPr marL="266700" lvl="0" indent="-266700" algn="l" defTabSz="914400" rtl="0" eaLnBrk="1" latinLnBrk="0" hangingPunct="1">
              <a:lnSpc>
                <a:spcPct val="150000"/>
              </a:lnSpc>
              <a:buClr>
                <a:srgbClr val="00487E"/>
              </a:buClr>
              <a:buSzPct val="100000"/>
              <a:buFont typeface="+mj-lt"/>
              <a:buAutoNum type="arabicPeriod"/>
              <a:tabLst>
                <a:tab pos="2243138" algn="r"/>
                <a:tab pos="4664075" algn="l"/>
              </a:tabLst>
            </a:pPr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14144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ns, titel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4127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3850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3438" y="1544089"/>
            <a:ext cx="4053205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795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Agenda title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smtClean="0"/>
              <a:t>Prinect Image Control 3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BB417-B4E0-4147-AADE-DEEA67B807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358775" y="1537200"/>
            <a:ext cx="8426450" cy="4952500"/>
          </a:xfrm>
        </p:spPr>
        <p:txBody>
          <a:bodyPr/>
          <a:lstStyle>
            <a:lvl1pPr marL="266700" indent="-266700">
              <a:spcBef>
                <a:spcPts val="12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15073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ns,  heading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82932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5882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3438" y="1544090"/>
            <a:ext cx="4144962" cy="490647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2297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s, picture, heading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82932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3850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43438" y="1544090"/>
            <a:ext cx="4144961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48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ingle line,  heading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4127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90"/>
            <a:ext cx="8424000" cy="4125190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2196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ingle line, title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7683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90"/>
            <a:ext cx="8460000" cy="4125190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7317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7683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381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44321" y="948674"/>
            <a:ext cx="7569368" cy="504206"/>
          </a:xfrm>
        </p:spPr>
        <p:txBody>
          <a:bodyPr/>
          <a:lstStyle>
            <a:lvl1pPr>
              <a:defRPr lang="de-DE" sz="280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 bwMode="gray">
          <a:xfrm>
            <a:off x="344320" y="1550178"/>
            <a:ext cx="7569368" cy="573262"/>
          </a:xfrm>
        </p:spPr>
        <p:txBody>
          <a:bodyPr/>
          <a:lstStyle>
            <a:lvl1pPr marL="0" indent="0">
              <a:buNone/>
              <a:defRPr lang="de-DE" sz="1400" b="1" kern="1200" spc="4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6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7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3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ingle lin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562594"/>
            <a:ext cx="7569368" cy="504206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164098"/>
            <a:ext cx="7564192" cy="55825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Event</a:t>
            </a:r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44488" y="1876107"/>
            <a:ext cx="7569200" cy="40796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169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928354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r>
              <a:rPr lang="de-DE" sz="2800" dirty="0" smtClean="0"/>
              <a:t>. </a:t>
            </a:r>
            <a:r>
              <a:rPr lang="de-DE" sz="2800" dirty="0" err="1" smtClean="0"/>
              <a:t>Without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</a:t>
            </a:r>
            <a:r>
              <a:rPr lang="de-DE" sz="2800" dirty="0" smtClean="0"/>
              <a:t>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966738"/>
            <a:ext cx="7564192" cy="558251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Veranstaltung</a:t>
            </a:r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3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wo-lin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562594"/>
            <a:ext cx="7569368" cy="972108"/>
          </a:xfr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r>
              <a:rPr lang="de-DE" sz="2800" dirty="0" smtClean="0"/>
              <a:t>.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49496" y="1600978"/>
            <a:ext cx="7564192" cy="667769"/>
          </a:xfr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dirty="0" smtClean="0"/>
              <a:t>Name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44488" y="2302828"/>
            <a:ext cx="8376818" cy="3610292"/>
          </a:xfrm>
        </p:spPr>
        <p:txBody>
          <a:bodyPr/>
          <a:lstStyle>
            <a:lvl1pPr marL="0" indent="0">
              <a:buNone/>
              <a:defRPr sz="1400">
                <a:solidFill>
                  <a:srgbClr val="FF3399"/>
                </a:solidFill>
                <a:latin typeface="+mj-lt"/>
              </a:defRPr>
            </a:lvl1pPr>
          </a:lstStyle>
          <a:p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625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4"/>
            <a:ext cx="7569368" cy="475414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Agenda title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7570800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0363" y="1615440"/>
            <a:ext cx="8352316" cy="4043679"/>
          </a:xfrm>
        </p:spPr>
        <p:txBody>
          <a:bodyPr/>
          <a:lstStyle>
            <a:lvl1pPr marL="342900" indent="-342900">
              <a:buFont typeface="+mj-lt"/>
              <a:buAutoNum type="arabicPeriod"/>
              <a:defRPr lang="en-US" sz="1600" kern="1200" dirty="0" smtClean="0">
                <a:solidFill>
                  <a:srgbClr val="00487E"/>
                </a:solidFill>
                <a:latin typeface="+mj-lt"/>
                <a:ea typeface="+mn-ea"/>
                <a:cs typeface="+mn-cs"/>
              </a:defRPr>
            </a:lvl1pPr>
            <a:lvl2pPr marL="525462" indent="-342900">
              <a:buFont typeface="+mj-lt"/>
              <a:buAutoNum type="arabicPeriod"/>
              <a:defRPr sz="1600">
                <a:latin typeface="+mj-lt"/>
              </a:defRPr>
            </a:lvl2pPr>
            <a:lvl3pPr marL="701675" indent="-342900">
              <a:buFont typeface="+mj-lt"/>
              <a:buAutoNum type="arabicPeriod"/>
              <a:defRPr sz="1600">
                <a:latin typeface="+mj-lt"/>
              </a:defRPr>
            </a:lvl3pPr>
            <a:lvl4pPr marL="884238" indent="-342900">
              <a:buFont typeface="+mj-lt"/>
              <a:buAutoNum type="arabicPeriod"/>
              <a:defRPr sz="1600">
                <a:latin typeface="+mj-lt"/>
              </a:defRPr>
            </a:lvl4pPr>
            <a:lvl5pPr marL="1058862" indent="-342900">
              <a:buFont typeface="+mj-lt"/>
              <a:buAutoNum type="arabicPeriod"/>
              <a:defRPr sz="1600">
                <a:latin typeface="+mj-lt"/>
              </a:defRPr>
            </a:lvl5pPr>
          </a:lstStyle>
          <a:p>
            <a:pPr marL="266700" lvl="0" indent="-266700" algn="l" defTabSz="914400" rtl="0" eaLnBrk="1" latinLnBrk="0" hangingPunct="1">
              <a:lnSpc>
                <a:spcPct val="150000"/>
              </a:lnSpc>
              <a:buClr>
                <a:srgbClr val="00487E"/>
              </a:buClr>
              <a:buSzPct val="100000"/>
              <a:buFont typeface="+mj-lt"/>
              <a:buAutoNum type="arabicPeriod"/>
              <a:tabLst>
                <a:tab pos="2243138" algn="r"/>
                <a:tab pos="466407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8" y="6450569"/>
            <a:ext cx="6004537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004178"/>
                </a:solidFill>
                <a:latin typeface="+mj-lt"/>
              </a:defRPr>
            </a:lvl1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03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8426450" cy="4952500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smtClean="0"/>
              <a:t>Prinect Image Control 3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BB417-B4E0-4147-AADE-DEEA67B807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1120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ns, titel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4127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8000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3850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3438" y="1544089"/>
            <a:ext cx="4053205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004178"/>
                </a:solidFill>
                <a:latin typeface="+mj-lt"/>
              </a:defRPr>
            </a:lvl1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762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ns,  heading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82932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9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5882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3438" y="1544090"/>
            <a:ext cx="4144962" cy="490647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74291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wo colums, picture, heading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82932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9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138507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43438" y="1544090"/>
            <a:ext cx="4144961" cy="494402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161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ingle line,  heading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4127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7999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90"/>
            <a:ext cx="8424000" cy="4125190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3481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ingle line, title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7683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10" name="Rechteck 6"/>
          <p:cNvSpPr/>
          <p:nvPr userDrawn="1"/>
        </p:nvSpPr>
        <p:spPr bwMode="gray">
          <a:xfrm>
            <a:off x="341736" y="6450569"/>
            <a:ext cx="3639802" cy="313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de-DE" sz="700" spc="10" dirty="0" smtClean="0">
                <a:solidFill>
                  <a:srgbClr val="004178"/>
                </a:solidFill>
              </a:rPr>
              <a:t>© Heidelberger Druckmaschinen AG |</a:t>
            </a:r>
            <a:endParaRPr lang="de-DE" sz="700" spc="10" dirty="0">
              <a:solidFill>
                <a:srgbClr val="00417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1908000" y="6450569"/>
            <a:ext cx="6004800" cy="313881"/>
          </a:xfrm>
        </p:spPr>
        <p:txBody>
          <a:bodyPr/>
          <a:lstStyle>
            <a:lvl1pPr>
              <a:defRPr sz="700" b="0">
                <a:latin typeface="+mn-lt"/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1736" y="1544090"/>
            <a:ext cx="8460000" cy="4125190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82562" indent="0">
              <a:buFontTx/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418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two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23574" y="352972"/>
            <a:ext cx="774194" cy="5730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44320" y="623553"/>
            <a:ext cx="7569368" cy="768367"/>
          </a:xfrm>
        </p:spPr>
        <p:txBody>
          <a:bodyPr/>
          <a:lstStyle>
            <a:lvl1pPr>
              <a:defRPr lang="de-DE" sz="2400" kern="1200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Headline durch Klicken bearbeiten</a:t>
            </a:r>
            <a:br>
              <a:rPr lang="de-DE" dirty="0" smtClean="0"/>
            </a:br>
            <a:r>
              <a:rPr lang="de-DE" dirty="0" smtClean="0"/>
              <a:t>Second </a:t>
            </a:r>
            <a:r>
              <a:rPr lang="de-DE" dirty="0" err="1" smtClean="0"/>
              <a:t>line</a:t>
            </a:r>
            <a:endParaRPr lang="de-DE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12480" y="6450568"/>
            <a:ext cx="432000" cy="313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417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CABCEB-5691-4033-A7C2-8F97467340D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3015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one-line,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1396470"/>
            <a:ext cx="7539777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9"/>
          </p:nvPr>
        </p:nvSpPr>
        <p:spPr>
          <a:xfrm>
            <a:off x="358776" y="1972532"/>
            <a:ext cx="8426450" cy="39409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562594"/>
            <a:ext cx="7554232" cy="562150"/>
          </a:xfrm>
          <a:prstGeom prst="rect">
            <a:avLst/>
          </a:prstGeo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160748"/>
            <a:ext cx="7539777" cy="2357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13" name="Bild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6661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two-line,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1772817"/>
            <a:ext cx="7561263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9"/>
          </p:nvPr>
        </p:nvSpPr>
        <p:spPr>
          <a:xfrm>
            <a:off x="358776" y="2348880"/>
            <a:ext cx="8426450" cy="35643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562594"/>
            <a:ext cx="7569368" cy="972108"/>
          </a:xfrm>
          <a:prstGeom prst="rect">
            <a:avLst/>
          </a:prstGeo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537095"/>
            <a:ext cx="7561263" cy="2357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9" name="Bild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pic>
        <p:nvPicPr>
          <p:cNvPr id="12" name="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11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9506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withou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8775" y="2204892"/>
            <a:ext cx="7561263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40" baseline="0"/>
            </a:lvl1pPr>
          </a:lstStyle>
          <a:p>
            <a:pPr lvl="0"/>
            <a:r>
              <a:rPr lang="en-GB" noProof="0" dirty="0" smtClean="0"/>
              <a:t>Name of the presenter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44320" y="994669"/>
            <a:ext cx="7569368" cy="972108"/>
          </a:xfrm>
          <a:prstGeom prst="rect">
            <a:avLst/>
          </a:prstGeom>
        </p:spPr>
        <p:txBody>
          <a:bodyPr/>
          <a:lstStyle>
            <a:lvl1pPr>
              <a:defRPr lang="de-DE" sz="2800" kern="1200" spc="0" baseline="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8775" y="1969170"/>
            <a:ext cx="7561263" cy="2357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spc="40" baseline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 smtClean="0"/>
              <a:t>Name of the event</a:t>
            </a:r>
            <a:br>
              <a:rPr lang="en-GB" noProof="0" dirty="0" smtClean="0"/>
            </a:br>
            <a:endParaRPr lang="en-GB" noProof="0" dirty="0" smtClean="0"/>
          </a:p>
        </p:txBody>
      </p:sp>
      <p:pic>
        <p:nvPicPr>
          <p:cNvPr id="7" name="Bild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  <p:sp>
        <p:nvSpPr>
          <p:cNvPr id="10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94011"/>
            <a:ext cx="7539777" cy="318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41FF"/>
                </a:solidFill>
              </a:defRPr>
            </a:lvl1pPr>
          </a:lstStyle>
          <a:p>
            <a:pPr lvl="0"/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confidential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0997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Agenda title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30DF08-B23A-494E-820C-763A1A23B8F8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358775" y="1537200"/>
            <a:ext cx="8426450" cy="4952500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12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4855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4141788" cy="4952500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smtClean="0"/>
              <a:t>Prinect Image Control 3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BB417-B4E0-4147-AADE-DEEA67B807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Inhaltsplatzhalter 15"/>
          <p:cNvSpPr>
            <a:spLocks noGrp="1"/>
          </p:cNvSpPr>
          <p:nvPr>
            <p:ph sz="quarter" idx="19"/>
          </p:nvPr>
        </p:nvSpPr>
        <p:spPr>
          <a:xfrm>
            <a:off x="4643438" y="1537200"/>
            <a:ext cx="4141787" cy="4952500"/>
          </a:xfrm>
        </p:spPr>
        <p:txBody>
          <a:bodyPr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684903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8426450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30DF08-B23A-494E-820C-763A1A23B8F8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497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4141788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30DF08-B23A-494E-820C-763A1A23B8F8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Inhaltsplatzhalter 15"/>
          <p:cNvSpPr>
            <a:spLocks noGrp="1"/>
          </p:cNvSpPr>
          <p:nvPr>
            <p:ph sz="quarter" idx="19"/>
          </p:nvPr>
        </p:nvSpPr>
        <p:spPr>
          <a:xfrm>
            <a:off x="4643438" y="1537200"/>
            <a:ext cx="4141787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36868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4141788" cy="4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30DF08-B23A-494E-820C-763A1A23B8F8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9"/>
          </p:nvPr>
        </p:nvSpPr>
        <p:spPr>
          <a:xfrm>
            <a:off x="4643438" y="1592263"/>
            <a:ext cx="4141787" cy="4897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910092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30DF08-B23A-494E-820C-763A1A23B8F8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08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  <a:prstGeom prst="rect">
            <a:avLst/>
          </a:prstGeo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en-US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30DF08-B23A-494E-820C-763A1A23B8F8}" type="slidenum"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97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000" y="576000"/>
            <a:ext cx="8229599" cy="504000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de-DE" noProof="0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15"/>
          <p:cNvSpPr>
            <a:spLocks noGrp="1"/>
          </p:cNvSpPr>
          <p:nvPr>
            <p:ph type="pic" sz="quarter" idx="14"/>
          </p:nvPr>
        </p:nvSpPr>
        <p:spPr>
          <a:xfrm>
            <a:off x="4679950" y="1341438"/>
            <a:ext cx="3996000" cy="504031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/>
          </p:nvPr>
        </p:nvSpPr>
        <p:spPr>
          <a:xfrm>
            <a:off x="468000" y="1341750"/>
            <a:ext cx="3996000" cy="504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8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8000"/>
              <a:defRPr>
                <a:latin typeface="Arial" charset="0"/>
              </a:defRPr>
            </a:lvl1pPr>
          </a:lstStyle>
          <a:p>
            <a:pPr>
              <a:defRPr/>
            </a:pPr>
            <a:fld id="{DDEAFBA0-FFBB-4EAA-B48F-2C9F67535BD5}" type="slidenum">
              <a:rPr lang="de-DE">
                <a:solidFill>
                  <a:srgbClr val="004178"/>
                </a:solidFill>
                <a:cs typeface="Arial" pitchFamily="34" charset="0"/>
              </a:rPr>
              <a:pPr>
                <a:defRPr/>
              </a:pPr>
              <a:t>‹Nr.›</a:t>
            </a:fld>
            <a:endParaRPr lang="de-DE" dirty="0">
              <a:solidFill>
                <a:srgbClr val="00417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99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Überschrift (1 Zeile) und Inhalt (1 Spal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28800"/>
            <a:ext cx="8229600" cy="615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40800"/>
            <a:ext cx="8229600" cy="46922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9"/>
          <p:cNvSpPr>
            <a:spLocks noGrp="1"/>
          </p:cNvSpPr>
          <p:nvPr>
            <p:ph type="ftr" sz="quarter" idx="10"/>
          </p:nvPr>
        </p:nvSpPr>
        <p:spPr>
          <a:xfrm rot="16200000">
            <a:off x="7319169" y="2048669"/>
            <a:ext cx="2895600" cy="1825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5" name="Foliennummernplatzhalter 10"/>
          <p:cNvSpPr>
            <a:spLocks noGrp="1"/>
          </p:cNvSpPr>
          <p:nvPr>
            <p:ph type="sldNum" sz="quarter" idx="11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D26190-6EC2-4879-856A-F86C554E3752}" type="slidenum">
              <a:rPr lang="de-DE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38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image: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8000" y="576000"/>
            <a:ext cx="8229599" cy="504000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de-DE" noProof="0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6"/>
          <p:cNvSpPr>
            <a:spLocks noGrp="1"/>
          </p:cNvSpPr>
          <p:nvPr>
            <p:ph sz="quarter" idx="12"/>
          </p:nvPr>
        </p:nvSpPr>
        <p:spPr>
          <a:xfrm>
            <a:off x="468313" y="1341438"/>
            <a:ext cx="8208000" cy="504031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Aft>
                <a:spcPts val="250"/>
              </a:spcAft>
              <a:defRPr sz="1800"/>
            </a:lvl1pPr>
            <a:lvl2pPr marL="450850" indent="-180000">
              <a:lnSpc>
                <a:spcPct val="100000"/>
              </a:lnSpc>
              <a:spcAft>
                <a:spcPts val="250"/>
              </a:spcAft>
              <a:defRPr sz="1800"/>
            </a:lvl2pPr>
            <a:lvl3pPr marL="720000" indent="-180000">
              <a:lnSpc>
                <a:spcPct val="100000"/>
              </a:lnSpc>
              <a:spcAft>
                <a:spcPts val="250"/>
              </a:spcAft>
              <a:defRPr sz="1800"/>
            </a:lvl3pPr>
            <a:lvl4pPr marL="990000" indent="-180000">
              <a:lnSpc>
                <a:spcPct val="100000"/>
              </a:lnSpc>
              <a:spcAft>
                <a:spcPts val="250"/>
              </a:spcAft>
              <a:defRPr sz="1800"/>
            </a:lvl4pPr>
            <a:lvl5pPr marL="1260000" indent="-180000">
              <a:lnSpc>
                <a:spcPct val="100000"/>
              </a:lnSpc>
              <a:spcAft>
                <a:spcPts val="250"/>
              </a:spcAft>
              <a:defRPr sz="1800"/>
            </a:lvl5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8000"/>
              <a:defRPr>
                <a:latin typeface="Arial" charset="0"/>
              </a:defRPr>
            </a:lvl1pPr>
          </a:lstStyle>
          <a:p>
            <a:pPr>
              <a:defRPr/>
            </a:pPr>
            <a:fld id="{732FD6D1-C9E1-4C99-BF04-5112267DE21C}" type="slidenum">
              <a:rPr lang="de-DE">
                <a:solidFill>
                  <a:srgbClr val="004178"/>
                </a:solidFill>
                <a:cs typeface="Arial" pitchFamily="34" charset="0"/>
              </a:rPr>
              <a:pPr>
                <a:defRPr/>
              </a:pPr>
              <a:t>‹Nr.›</a:t>
            </a:fld>
            <a:endParaRPr lang="de-DE" dirty="0">
              <a:solidFill>
                <a:srgbClr val="004178"/>
              </a:solidFill>
              <a:cs typeface="Arial" pitchFamily="34" charset="0"/>
            </a:endParaRPr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14"/>
          </p:nvPr>
        </p:nvSpPr>
        <p:spPr>
          <a:xfrm rot="16200000">
            <a:off x="7153276" y="2963862"/>
            <a:ext cx="3421062" cy="182563"/>
          </a:xfrm>
          <a:prstGeom prst="rect">
            <a:avLst/>
          </a:prstGeom>
        </p:spPr>
        <p:txBody>
          <a:bodyPr/>
          <a:lstStyle>
            <a:lvl1pPr algn="l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8000"/>
              <a:buFontTx/>
              <a:buChar char="•"/>
              <a:defRPr sz="800" smtClean="0">
                <a:solidFill>
                  <a:srgbClr val="A9AFAD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cs typeface="Arial" pitchFamily="34" charset="0"/>
              </a:rPr>
              <a:t>Prinect Image Control 3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08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 (2 Zeilen) und Inhalt (1 Spal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28800"/>
            <a:ext cx="8229600" cy="99720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1929600"/>
            <a:ext cx="8229600" cy="413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9"/>
          <p:cNvSpPr>
            <a:spLocks noGrp="1"/>
          </p:cNvSpPr>
          <p:nvPr>
            <p:ph type="ftr" sz="quarter" idx="10"/>
          </p:nvPr>
        </p:nvSpPr>
        <p:spPr>
          <a:xfrm rot="16200000">
            <a:off x="7319169" y="2048669"/>
            <a:ext cx="2895600" cy="1825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6" name="Foliennummernplatzhalter 10"/>
          <p:cNvSpPr>
            <a:spLocks noGrp="1"/>
          </p:cNvSpPr>
          <p:nvPr>
            <p:ph type="sldNum" sz="quarter" idx="11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4CA1B-EEF2-4362-8086-7920078901B1}" type="slidenum">
              <a:rPr lang="de-DE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573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 (2 Zeilen) und Inhalt (2 Spal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32400"/>
            <a:ext cx="8229599" cy="996950"/>
          </a:xfrm>
          <a:prstGeom prst="rect">
            <a:avLst/>
          </a:prstGeom>
        </p:spPr>
        <p:txBody>
          <a:bodyPr/>
          <a:lstStyle>
            <a:lvl1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>
          <a:xfrm>
            <a:off x="457200" y="1929600"/>
            <a:ext cx="4039200" cy="4251600"/>
          </a:xfrm>
          <a:prstGeom prst="rect">
            <a:avLst/>
          </a:prstGeom>
        </p:spPr>
        <p:txBody>
          <a:bodyPr/>
          <a:lstStyle>
            <a:lvl1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Inhaltsplatzhalter 9"/>
          <p:cNvSpPr>
            <a:spLocks noGrp="1"/>
          </p:cNvSpPr>
          <p:nvPr>
            <p:ph sz="quarter" idx="14"/>
          </p:nvPr>
        </p:nvSpPr>
        <p:spPr>
          <a:xfrm>
            <a:off x="4658400" y="1929600"/>
            <a:ext cx="4028400" cy="4251600"/>
          </a:xfrm>
          <a:prstGeom prst="rect">
            <a:avLst/>
          </a:prstGeom>
        </p:spPr>
        <p:txBody>
          <a:bodyPr/>
          <a:lstStyle>
            <a:lvl1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5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D87F6A-517E-4A3D-A0D0-14BDFFB22545}" type="slidenum">
              <a:rPr lang="de-DE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16"/>
          </p:nvPr>
        </p:nvSpPr>
        <p:spPr>
          <a:xfrm>
            <a:off x="1864557" y="6489701"/>
            <a:ext cx="6055481" cy="274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t>Prinect Image Control 3</a:t>
            </a:r>
            <a:endParaRPr lang="de-DE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9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8"/>
          </p:nvPr>
        </p:nvSpPr>
        <p:spPr>
          <a:xfrm>
            <a:off x="358775" y="1537200"/>
            <a:ext cx="4141788" cy="4952500"/>
          </a:xfrm>
        </p:spPr>
        <p:txBody>
          <a:bodyPr/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smtClean="0"/>
              <a:t>Prinect Image Control 3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BB417-B4E0-4147-AADE-DEEA67B807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9"/>
          </p:nvPr>
        </p:nvSpPr>
        <p:spPr>
          <a:xfrm>
            <a:off x="4643438" y="1592263"/>
            <a:ext cx="4141787" cy="489743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8386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84800"/>
            <a:ext cx="8229600" cy="615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57200" y="1929600"/>
            <a:ext cx="8229600" cy="4262400"/>
          </a:xfrm>
          <a:prstGeom prst="rect">
            <a:avLst/>
          </a:prstGeom>
        </p:spPr>
        <p:txBody>
          <a:bodyPr/>
          <a:lstStyle>
            <a:lvl1pPr marL="355600" indent="-355600">
              <a:buFont typeface="+mj-lt"/>
              <a:buAutoNum type="arabicPeriod"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4" name="Fußzeilenplatzhalter 9"/>
          <p:cNvSpPr>
            <a:spLocks noGrp="1"/>
          </p:cNvSpPr>
          <p:nvPr>
            <p:ph type="ftr" sz="quarter" idx="13"/>
          </p:nvPr>
        </p:nvSpPr>
        <p:spPr>
          <a:xfrm rot="16200000">
            <a:off x="7319169" y="2048669"/>
            <a:ext cx="2895600" cy="1825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5" name="Foliennummernplatzhalter 10"/>
          <p:cNvSpPr>
            <a:spLocks noGrp="1"/>
          </p:cNvSpPr>
          <p:nvPr>
            <p:ph type="sldNum" sz="quarter" idx="14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391748-F702-4CBD-905A-91A82348F184}" type="slidenum">
              <a:rPr lang="de-DE">
                <a:solidFill>
                  <a:srgbClr val="004178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41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457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178"/>
                </a:solidFill>
                <a:latin typeface="Georgia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4178"/>
                </a:solidFill>
                <a:latin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178"/>
                </a:solidFill>
                <a:latin typeface="Georgi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178"/>
                </a:solidFill>
                <a:latin typeface="Georgi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5DB072-61A7-4B01-8D4F-631EE87215B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6908" cy="1182526"/>
          </a:xfrm>
          <a:prstGeom prst="rect">
            <a:avLst/>
          </a:prstGeom>
        </p:spPr>
      </p:pic>
      <p:pic>
        <p:nvPicPr>
          <p:cNvPr id="9" name="Grafik 8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6021288"/>
            <a:ext cx="2700000" cy="6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6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 smtClean="0"/>
              <a:t>Bild auf Platzhalter ziehen oder durch Klicken auf Symbol hinzufügen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13BB417-B4E0-4147-AADE-DEEA67B8076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23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smtClean="0"/>
              <a:t>Prinect Image Control 3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BB417-B4E0-4147-AADE-DEEA67B807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4539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45600" y="609450"/>
            <a:ext cx="7574438" cy="8033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58775" y="1538753"/>
            <a:ext cx="8426450" cy="4950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864557" y="6489701"/>
            <a:ext cx="6055481" cy="2747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7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Prinect Image Control 3</a:t>
            </a:r>
            <a:endParaRPr lang="de-DE" dirty="0"/>
          </a:p>
        </p:txBody>
      </p:sp>
      <p:sp>
        <p:nvSpPr>
          <p:cNvPr id="9" name="Rechteck 6"/>
          <p:cNvSpPr/>
          <p:nvPr/>
        </p:nvSpPr>
        <p:spPr bwMode="gray">
          <a:xfrm>
            <a:off x="358775" y="6489700"/>
            <a:ext cx="1656942" cy="274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e-DE" sz="700" spc="10" baseline="0" dirty="0" smtClean="0">
                <a:solidFill>
                  <a:schemeClr val="accent1"/>
                </a:solidFill>
                <a:latin typeface="+mj-lt"/>
              </a:rPr>
              <a:t>© Heidelberger Druckmaschinen AG</a:t>
            </a:r>
            <a:endParaRPr lang="de-DE" sz="700" spc="10" baseline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96436" y="6489700"/>
            <a:ext cx="288788" cy="2747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313BB417-B4E0-4147-AADE-DEEA67B8076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9952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9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49" r:id="rId2"/>
    <p:sldLayoutId id="2147483683" r:id="rId3"/>
    <p:sldLayoutId id="2147483682" r:id="rId4"/>
    <p:sldLayoutId id="2147483671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spc="-40" baseline="0">
          <a:solidFill>
            <a:srgbClr val="004178"/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0000"/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6908" cy="1182526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358775" y="6489700"/>
            <a:ext cx="1635384" cy="20165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700" smtClean="0">
                <a:solidFill>
                  <a:srgbClr val="004178"/>
                </a:solidFill>
                <a:latin typeface="Arial"/>
                <a:cs typeface="Arial" pitchFamily="34" charset="0"/>
              </a:rPr>
              <a:t>© Heidelberger Druckmaschinen AG</a:t>
            </a:r>
            <a:endParaRPr lang="de-DE" sz="700" dirty="0" err="1" smtClean="0">
              <a:solidFill>
                <a:srgbClr val="004178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9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spc="-40" baseline="0">
          <a:solidFill>
            <a:srgbClr val="004178"/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0000"/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76263" y="1052736"/>
            <a:ext cx="7991475" cy="90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76263" y="2241550"/>
            <a:ext cx="7991476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576263" y="548682"/>
            <a:ext cx="1007405" cy="1080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de-DE" dirty="0">
              <a:solidFill>
                <a:srgbClr val="004178"/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76263" y="435584"/>
            <a:ext cx="5867945" cy="1130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solidFill>
                  <a:srgbClr val="004178"/>
                </a:solidFill>
                <a:cs typeface="Arial" pitchFamily="34" charset="0"/>
              </a:rPr>
              <a:t>Prinect Image Control 3</a:t>
            </a:r>
            <a:endParaRPr lang="de-DE" dirty="0">
              <a:solidFill>
                <a:srgbClr val="004178"/>
              </a:solidFill>
              <a:cs typeface="Arial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807394" y="388653"/>
            <a:ext cx="774194" cy="573025"/>
          </a:xfrm>
          <a:prstGeom prst="rect">
            <a:avLst/>
          </a:prstGeom>
        </p:spPr>
      </p:pic>
      <p:pic>
        <p:nvPicPr>
          <p:cNvPr id="7" name="Grafik 1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spc="-40" baseline="0">
          <a:solidFill>
            <a:srgbClr val="004178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●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76263" y="1052736"/>
            <a:ext cx="7991475" cy="90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76263" y="2241550"/>
            <a:ext cx="7991476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576263" y="548682"/>
            <a:ext cx="1007405" cy="1080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de-DE" dirty="0">
              <a:solidFill>
                <a:srgbClr val="004178"/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76263" y="435584"/>
            <a:ext cx="5867945" cy="1130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solidFill>
                  <a:srgbClr val="004178"/>
                </a:solidFill>
                <a:cs typeface="Arial" pitchFamily="34" charset="0"/>
              </a:rPr>
              <a:t>Prinect Image Control 3</a:t>
            </a:r>
            <a:endParaRPr lang="de-DE" dirty="0">
              <a:solidFill>
                <a:srgbClr val="004178"/>
              </a:solidFill>
              <a:cs typeface="Arial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807394" y="388653"/>
            <a:ext cx="774194" cy="573025"/>
          </a:xfrm>
          <a:prstGeom prst="rect">
            <a:avLst/>
          </a:prstGeom>
        </p:spPr>
      </p:pic>
      <p:pic>
        <p:nvPicPr>
          <p:cNvPr id="7" name="Grafik 1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0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spc="-40" baseline="0">
          <a:solidFill>
            <a:srgbClr val="004178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●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76263" y="1052736"/>
            <a:ext cx="7991475" cy="90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76263" y="2241550"/>
            <a:ext cx="7991476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576263" y="548682"/>
            <a:ext cx="1007405" cy="1080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de-DE" dirty="0">
              <a:solidFill>
                <a:srgbClr val="004178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76263" y="435584"/>
            <a:ext cx="5867945" cy="1130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solidFill>
                  <a:srgbClr val="004178"/>
                </a:solidFill>
              </a:rPr>
              <a:t>Prinect Image Control 3</a:t>
            </a:r>
            <a:endParaRPr lang="de-DE" dirty="0">
              <a:solidFill>
                <a:srgbClr val="004178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807394" y="388653"/>
            <a:ext cx="774194" cy="573025"/>
          </a:xfrm>
          <a:prstGeom prst="rect">
            <a:avLst/>
          </a:prstGeom>
        </p:spPr>
      </p:pic>
      <p:pic>
        <p:nvPicPr>
          <p:cNvPr id="7" name="Grafik 1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2575" y="6249759"/>
            <a:ext cx="2246228" cy="2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spc="-40" baseline="0">
          <a:solidFill>
            <a:srgbClr val="004178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●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52" y="40144"/>
            <a:ext cx="1206908" cy="1182526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358775" y="6489700"/>
            <a:ext cx="1635384" cy="20165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700" smtClean="0">
                <a:solidFill>
                  <a:srgbClr val="004178"/>
                </a:solidFill>
                <a:latin typeface="Arial"/>
                <a:cs typeface="Arial" pitchFamily="34" charset="0"/>
              </a:rPr>
              <a:t>© Heidelberger Druckmaschinen AG</a:t>
            </a:r>
            <a:endParaRPr lang="de-DE" sz="700" dirty="0" err="1" smtClean="0">
              <a:solidFill>
                <a:srgbClr val="004178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7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spc="-40" baseline="0">
          <a:solidFill>
            <a:srgbClr val="004178"/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0000"/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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5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jpeg"/><Relationship Id="rId5" Type="http://schemas.openxmlformats.org/officeDocument/2006/relationships/image" Target="../media/image34.png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delberg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idelberg.com/global/de/products/workflow/prinect_modules/color_workflow_1/prinect_measurement_systems_1/prinect_dipco_elements.jsp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eamnet.heidelberg.com\DavWWWRoot\services\pc\docs\PM-41\Projects\SalesMate 2016 - Drupa - SF-PM-3\Bilder R_D Pulte und Image Control 2016\Image Control 3\6_press centerI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9"/>
            <a:ext cx="9144508" cy="68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en-US" b="1" dirty="0" err="1">
                <a:ea typeface="Georgia"/>
                <a:cs typeface="Times New Roman"/>
              </a:rPr>
              <a:t>Werten</a:t>
            </a:r>
            <a:endParaRPr lang="en-US" b="1" dirty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Farbmetrische 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Verteilte Druckkontrollelemente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Proof Match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R</a:t>
            </a:r>
            <a:r>
              <a:rPr lang="de-DE" b="1" dirty="0" smtClean="0">
                <a:ea typeface="Georgia"/>
                <a:cs typeface="Times New Roman"/>
              </a:rPr>
              <a:t>egelung </a:t>
            </a:r>
            <a:r>
              <a:rPr lang="de-DE" b="1" dirty="0">
                <a:ea typeface="Georgia"/>
                <a:cs typeface="Times New Roman"/>
              </a:rPr>
              <a:t>von Deckweiß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Mini Spot Workflow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 smtClean="0">
                <a:ea typeface="Georgia"/>
                <a:cs typeface="Times New Roman"/>
              </a:rPr>
              <a:t>Farbmanagement und Prozesskontrolle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Anpassung von CtP-Kurven für eine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stabile Tonwertzunahme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Ändern vorhandener ICC-Profile 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Erstellen von ICC-Profilen für individuelle Druckbedingungen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 smtClean="0">
              <a:latin typeface="+mn-lt"/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26204" r="29271" b="29865"/>
          <a:stretch/>
        </p:blipFill>
        <p:spPr>
          <a:xfrm>
            <a:off x="4429125" y="3239616"/>
            <a:ext cx="4267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en-US" b="1" dirty="0" err="1">
                <a:ea typeface="Georgia"/>
                <a:cs typeface="Times New Roman"/>
              </a:rPr>
              <a:t>Werten</a:t>
            </a:r>
            <a:endParaRPr lang="en-US" b="1" dirty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Farbmetrische 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Verteilte Druckkontrollelemente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Proof Match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R</a:t>
            </a:r>
            <a:r>
              <a:rPr lang="de-DE" b="1" dirty="0" smtClean="0">
                <a:ea typeface="Georgia"/>
                <a:cs typeface="Times New Roman"/>
              </a:rPr>
              <a:t>egelung </a:t>
            </a:r>
            <a:r>
              <a:rPr lang="de-DE" b="1" dirty="0">
                <a:ea typeface="Georgia"/>
                <a:cs typeface="Times New Roman"/>
              </a:rPr>
              <a:t>von Deckweiß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Mini Spot Workflow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b="1" dirty="0">
                <a:ea typeface="Georgia"/>
                <a:cs typeface="Times New Roman"/>
              </a:rPr>
              <a:t>Farbmanagement und Prozesskontrolle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b="1" dirty="0" smtClean="0">
                <a:ea typeface="Georgia"/>
                <a:cs typeface="Times New Roman"/>
              </a:rPr>
              <a:t>Offline Inspection </a:t>
            </a:r>
            <a:r>
              <a:rPr lang="en-US" i="1" dirty="0" smtClean="0">
                <a:ea typeface="Georgia"/>
                <a:cs typeface="Times New Roman"/>
              </a:rPr>
              <a:t>a</a:t>
            </a:r>
            <a:r>
              <a:rPr lang="de-DE" i="1" dirty="0" smtClean="0">
                <a:ea typeface="Georgia"/>
                <a:cs typeface="Times New Roman"/>
              </a:rPr>
              <a:t>b Dezember 2016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200 dpi Auflösung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Farbmessung und Inspektion mit nur einem Messvorgang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100% Inspektion von der Bogenvorder-bis zur Bogenhinterkante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Verhindert Kundenreklamationen bzgl. Butzen, Farbspritzer, Farbnebel, Defekte im Gummituch, etc.</a:t>
            </a:r>
            <a:endParaRPr lang="de-DE" dirty="0" smtClean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16" name="Grafik 1" descr="Maschin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8388" y="2825750"/>
            <a:ext cx="3856037" cy="231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2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en-US" b="1" dirty="0" err="1">
                <a:ea typeface="Georgia"/>
                <a:cs typeface="Times New Roman"/>
              </a:rPr>
              <a:t>Werten</a:t>
            </a:r>
            <a:endParaRPr lang="en-US" b="1" dirty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Farbmetrische 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Verteilte Druckkontrollelemente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Proof Match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R</a:t>
            </a:r>
            <a:r>
              <a:rPr lang="de-DE" b="1" dirty="0" smtClean="0">
                <a:ea typeface="Georgia"/>
                <a:cs typeface="Times New Roman"/>
              </a:rPr>
              <a:t>egelung </a:t>
            </a:r>
            <a:r>
              <a:rPr lang="de-DE" b="1" dirty="0">
                <a:ea typeface="Georgia"/>
                <a:cs typeface="Times New Roman"/>
              </a:rPr>
              <a:t>von Deckweiß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Mini Spot Workflow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 smtClean="0">
                <a:ea typeface="Georgia"/>
                <a:cs typeface="Times New Roman"/>
              </a:rPr>
              <a:t>Farbmanagement und Prozesskontrolle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 smtClean="0">
                <a:ea typeface="Georgia"/>
                <a:cs typeface="Times New Roman"/>
              </a:rPr>
              <a:t>Offline </a:t>
            </a:r>
            <a:r>
              <a:rPr lang="en-US" b="1" dirty="0">
                <a:ea typeface="Georgia"/>
                <a:cs typeface="Times New Roman"/>
              </a:rPr>
              <a:t>Inspection </a:t>
            </a:r>
            <a:r>
              <a:rPr lang="en-US" i="1" dirty="0">
                <a:ea typeface="Georgia"/>
                <a:cs typeface="Times New Roman"/>
              </a:rPr>
              <a:t>a</a:t>
            </a:r>
            <a:r>
              <a:rPr lang="de-DE" i="1" dirty="0">
                <a:ea typeface="Georgia"/>
                <a:cs typeface="Times New Roman"/>
              </a:rPr>
              <a:t>b Dezember 2016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 smtClean="0">
                <a:ea typeface="Georgia"/>
                <a:cs typeface="Times New Roman"/>
              </a:rPr>
              <a:t>Anschluss für 4 Druckmaschinen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Vorhandene Druckmaschinen einfach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anschließen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Der </a:t>
            </a:r>
            <a:r>
              <a:rPr lang="de-DE" dirty="0">
                <a:ea typeface="Georgia"/>
                <a:cs typeface="Times New Roman"/>
                <a:sym typeface="Wingdings" panose="05000000000000000000" pitchFamily="2" charset="2"/>
              </a:rPr>
              <a:t>K</a:t>
            </a: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aufpreis verteilt sich über alle Maschinen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Im Vergleich zu Drittanbietern wird eine identische Farbqualität bei höherer Effizienz erreicht</a:t>
            </a:r>
            <a:endParaRPr lang="de-DE" dirty="0" smtClean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>
              <a:latin typeface="+mn-lt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3919808" y="2420223"/>
            <a:ext cx="4925741" cy="3437651"/>
            <a:chOff x="3919808" y="2705973"/>
            <a:chExt cx="4925741" cy="3437651"/>
          </a:xfrm>
        </p:grpSpPr>
        <p:pic>
          <p:nvPicPr>
            <p:cNvPr id="16" name="Grafik 1" descr="Image Co_0.tm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1" t="36909" r="28052" b="32480"/>
            <a:stretch>
              <a:fillRect/>
            </a:stretch>
          </p:blipFill>
          <p:spPr bwMode="auto">
            <a:xfrm>
              <a:off x="3919808" y="3359135"/>
              <a:ext cx="71676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uppieren 22"/>
            <p:cNvGrpSpPr>
              <a:grpSpLocks/>
            </p:cNvGrpSpPr>
            <p:nvPr/>
          </p:nvGrpSpPr>
          <p:grpSpPr bwMode="auto">
            <a:xfrm>
              <a:off x="6352578" y="2705973"/>
              <a:ext cx="2492971" cy="935751"/>
              <a:chOff x="4786314" y="1571616"/>
              <a:chExt cx="3903661" cy="1465272"/>
            </a:xfrm>
          </p:grpSpPr>
          <p:pic>
            <p:nvPicPr>
              <p:cNvPr id="18" name="Picture 4" descr="M:\Markus\Heidelberg_Icons_final\press\Prinect Press Center\Press Center  105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6314" y="1571616"/>
                <a:ext cx="836611" cy="933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5" descr="M:\Markus\Heidelberg_Icons_final\press\SM XL 1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8216" y="1897674"/>
                <a:ext cx="3121759" cy="1139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Gruppieren 25"/>
            <p:cNvGrpSpPr>
              <a:grpSpLocks/>
            </p:cNvGrpSpPr>
            <p:nvPr/>
          </p:nvGrpSpPr>
          <p:grpSpPr bwMode="auto">
            <a:xfrm>
              <a:off x="5642778" y="3551577"/>
              <a:ext cx="2464585" cy="923586"/>
              <a:chOff x="4092579" y="2423646"/>
              <a:chExt cx="3859209" cy="1446679"/>
            </a:xfrm>
          </p:grpSpPr>
          <p:pic>
            <p:nvPicPr>
              <p:cNvPr id="21" name="Picture 4" descr="M:\Markus\Heidelberg_Icons_final\press\Prinect Press Center\Press Center  105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2579" y="2423646"/>
                <a:ext cx="836611" cy="933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 descr="M:\Markus\Heidelberg_Icons_final\press\SM XL 1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0029" y="2732445"/>
                <a:ext cx="3121759" cy="1137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" name="Gruppieren 28"/>
            <p:cNvGrpSpPr>
              <a:grpSpLocks/>
            </p:cNvGrpSpPr>
            <p:nvPr/>
          </p:nvGrpSpPr>
          <p:grpSpPr bwMode="auto">
            <a:xfrm>
              <a:off x="4873602" y="4354600"/>
              <a:ext cx="2493986" cy="954000"/>
              <a:chOff x="3306761" y="3209464"/>
              <a:chExt cx="3905252" cy="1494299"/>
            </a:xfrm>
          </p:grpSpPr>
          <p:pic>
            <p:nvPicPr>
              <p:cNvPr id="24" name="Picture 4" descr="M:\Markus\Heidelberg_Icons_final\press\Prinect Press Center\Press Center  105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6761" y="3209464"/>
                <a:ext cx="836611" cy="933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5" descr="M:\Markus\Heidelberg_Icons_final\press\SM XL 1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1503" y="3565882"/>
                <a:ext cx="3120510" cy="1137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4671721" y="3710195"/>
              <a:ext cx="866693" cy="770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 type="none" w="sm" len="sm"/>
              <a:tailEnd type="arrow" w="sm" len="sm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4178"/>
                </a:solidFill>
                <a:cs typeface="Arial" pitchFamily="34" charset="0"/>
              </a:endParaRP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4587705" y="3889360"/>
              <a:ext cx="358384" cy="43030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 type="none" w="sm" len="sm"/>
              <a:tailEnd type="arrow" w="sm" len="sm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4178"/>
                </a:solidFill>
                <a:cs typeface="Arial" pitchFamily="34" charset="0"/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4278193" y="3889359"/>
              <a:ext cx="0" cy="1272891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 type="none" w="sm" len="sm"/>
              <a:tailEnd type="arrow" w="sm" len="sm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4178"/>
                </a:solidFill>
                <a:cs typeface="Arial" pitchFamily="34" charset="0"/>
              </a:endParaRPr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 flipV="1">
              <a:off x="4587706" y="3043129"/>
              <a:ext cx="1640352" cy="402484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 type="none" w="sm" len="sm"/>
              <a:tailEnd type="arrow" w="sm" len="sm"/>
            </a:ln>
            <a:effectLst>
              <a:outerShdw blurRad="762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4178"/>
                </a:solidFill>
                <a:cs typeface="Arial" pitchFamily="34" charset="0"/>
              </a:endParaRPr>
            </a:p>
          </p:txBody>
        </p:sp>
        <p:grpSp>
          <p:nvGrpSpPr>
            <p:cNvPr id="30" name="Gruppieren 19"/>
            <p:cNvGrpSpPr>
              <a:grpSpLocks/>
            </p:cNvGrpSpPr>
            <p:nvPr/>
          </p:nvGrpSpPr>
          <p:grpSpPr bwMode="auto">
            <a:xfrm>
              <a:off x="4137443" y="5162251"/>
              <a:ext cx="2491957" cy="981373"/>
              <a:chOff x="2571736" y="4000508"/>
              <a:chExt cx="3902089" cy="1538280"/>
            </a:xfrm>
          </p:grpSpPr>
          <p:pic>
            <p:nvPicPr>
              <p:cNvPr id="31" name="Picture 4" descr="M:\Markus\Heidelberg_Icons_final\press\Prinect Press Center\Press Center  105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736" y="4000508"/>
                <a:ext cx="836611" cy="933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5" descr="M:\Markus\Heidelberg_Icons_final\press\SM XL 10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3315" y="4400907"/>
                <a:ext cx="3120510" cy="1137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641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de-DE" b="1" dirty="0" smtClean="0">
                <a:ea typeface="Georgia"/>
                <a:cs typeface="Times New Roman"/>
              </a:rPr>
              <a:t>Werten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 smtClean="0">
                <a:ea typeface="Georgia"/>
                <a:cs typeface="Times New Roman"/>
              </a:rPr>
              <a:t>Farbmetrische </a:t>
            </a:r>
            <a:r>
              <a:rPr lang="de-DE" b="1" dirty="0">
                <a:ea typeface="Georgia"/>
                <a:cs typeface="Times New Roman"/>
              </a:rPr>
              <a:t>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Verteilte Druckkontrollelemente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Proof Match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R</a:t>
            </a:r>
            <a:r>
              <a:rPr lang="de-DE" b="1" dirty="0" smtClean="0">
                <a:ea typeface="Georgia"/>
                <a:cs typeface="Times New Roman"/>
              </a:rPr>
              <a:t>egelung </a:t>
            </a:r>
            <a:r>
              <a:rPr lang="de-DE" b="1" dirty="0">
                <a:ea typeface="Georgia"/>
                <a:cs typeface="Times New Roman"/>
              </a:rPr>
              <a:t>von Deckweiß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Mini Spot Workflow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Farbmanagement und Prozesskontrolle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Offline Inspection </a:t>
            </a:r>
            <a:r>
              <a:rPr lang="en-US" i="1" dirty="0">
                <a:ea typeface="Georgia"/>
                <a:cs typeface="Times New Roman"/>
              </a:rPr>
              <a:t>a</a:t>
            </a:r>
            <a:r>
              <a:rPr lang="de-DE" i="1" dirty="0">
                <a:ea typeface="Georgia"/>
                <a:cs typeface="Times New Roman"/>
              </a:rPr>
              <a:t>b Dezember 2016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Anschluss für 4 Druckmaschinen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 smtClean="0">
                <a:ea typeface="Georgia"/>
                <a:cs typeface="Times New Roman"/>
              </a:rPr>
              <a:t>Kompatibel zu: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Druckmaschinen von 1998 bis heute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Kein zusätzlicher Aufwand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Einfache Installation</a:t>
            </a:r>
            <a:endParaRPr lang="en-US" dirty="0">
              <a:ea typeface="Georgia"/>
              <a:cs typeface="Times New Roman"/>
              <a:sym typeface="Wingdings" panose="05000000000000000000" pitchFamily="2" charset="2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962775" y="1876817"/>
            <a:ext cx="1847850" cy="1495657"/>
            <a:chOff x="6962775" y="1270736"/>
            <a:chExt cx="1847850" cy="149565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775" y="1270736"/>
              <a:ext cx="1847850" cy="1495657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7161982" y="2242437"/>
              <a:ext cx="144943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CP2000 Center</a:t>
              </a:r>
            </a:p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Print Center</a:t>
              </a:r>
              <a:endParaRPr lang="de-DE" sz="1400" b="1" dirty="0">
                <a:solidFill>
                  <a:srgbClr val="004178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6785744" y="3595002"/>
            <a:ext cx="2106667" cy="2534200"/>
            <a:chOff x="6785744" y="3103221"/>
            <a:chExt cx="2106667" cy="253420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5" t="7721" r="13983" b="4374"/>
            <a:stretch/>
          </p:blipFill>
          <p:spPr>
            <a:xfrm>
              <a:off x="6877050" y="3103221"/>
              <a:ext cx="1933575" cy="2292668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>
              <a:off x="6785744" y="5114201"/>
              <a:ext cx="210666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Press Center</a:t>
              </a:r>
            </a:p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Press Center Compact</a:t>
              </a:r>
              <a:endParaRPr lang="de-DE" sz="1400" b="1" dirty="0">
                <a:solidFill>
                  <a:srgbClr val="004178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4390884" y="4238531"/>
            <a:ext cx="2276616" cy="2276616"/>
            <a:chOff x="4390884" y="4238531"/>
            <a:chExt cx="2276616" cy="2276616"/>
          </a:xfrm>
        </p:grpSpPr>
        <p:pic>
          <p:nvPicPr>
            <p:cNvPr id="33" name="Picture 2" descr="A:\Products\Prinect_Press Center 2 and Press Center XL 2\Broschüren\Broschürenbilder Press Center Pulte\Broschürenbild Press Center XL 2 - Agentur\Broschuerenbild Press Center XL _fina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884" y="4238531"/>
              <a:ext cx="2276616" cy="2276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feld 34"/>
            <p:cNvSpPr txBox="1"/>
            <p:nvPr/>
          </p:nvSpPr>
          <p:spPr>
            <a:xfrm>
              <a:off x="4668333" y="5991927"/>
              <a:ext cx="176843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Press Center XL 2</a:t>
              </a:r>
            </a:p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Press Center 2</a:t>
              </a:r>
              <a:endParaRPr lang="de-DE" sz="1400" b="1" dirty="0">
                <a:solidFill>
                  <a:srgbClr val="004178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6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br>
              <a:rPr lang="en-US" dirty="0" smtClean="0"/>
            </a:br>
            <a:r>
              <a:rPr lang="en-US" dirty="0" smtClean="0"/>
              <a:t>Software Option Proof Match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230264" cy="494402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b="1" dirty="0" smtClean="0"/>
              <a:t>Proof Match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Anpassung von Offsetdrucken an Tintenstrahldrucke oder Druckmuster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Archiv für einzelne Nutzen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Proofs können gemessen und gespeichert werden, während ein anderer Auftrag gedruckt wird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Einsparung von bis zu 4 Abzügen und 500 Bogen pro Job gegenüber visueller Abstimmung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Bessere und schnellere Wiederholbarkeit basierend auf den Farbinformationen, die mit den Proofs gespeichert wurden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r="218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8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br>
              <a:rPr lang="en-US" dirty="0" smtClean="0"/>
            </a:br>
            <a:r>
              <a:rPr lang="en-US" dirty="0" smtClean="0"/>
              <a:t>Software Option </a:t>
            </a:r>
            <a:r>
              <a:rPr lang="en-US" dirty="0" err="1" smtClean="0"/>
              <a:t>Netprofiler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230264" cy="4944023"/>
          </a:xfrm>
        </p:spPr>
        <p:txBody>
          <a:bodyPr/>
          <a:lstStyle/>
          <a:p>
            <a:r>
              <a:rPr lang="en-US" b="1" dirty="0" err="1" smtClean="0"/>
              <a:t>Netprofiler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Farbmetrische Kalibrierung der Spektralfotometer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Hält das Farbmesssystem im nahe am Auslieferungszustand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Umfangreicher Bericht mit Informationen zum Status vor und nach der Kalibrierung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/>
              <a:t>Zertifikat stärkt die Position des Druckers gegenüber seinen Kunden</a:t>
            </a:r>
          </a:p>
          <a:p>
            <a:endParaRPr lang="en-US" b="1" dirty="0" smtClean="0"/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" b="212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0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br>
              <a:rPr lang="en-US" dirty="0" smtClean="0"/>
            </a:br>
            <a:r>
              <a:rPr lang="en-US" dirty="0" smtClean="0"/>
              <a:t>Software Option Color Interface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230264" cy="4944023"/>
          </a:xfrm>
        </p:spPr>
        <p:txBody>
          <a:bodyPr/>
          <a:lstStyle/>
          <a:p>
            <a:r>
              <a:rPr lang="en-US" b="1" dirty="0" smtClean="0"/>
              <a:t>Color Interface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Alle Farbinformationen auf einen Blick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+mj-lt"/>
              </a:rPr>
              <a:t>Farbdichte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+mj-lt"/>
              </a:rPr>
              <a:t>CIALab</a:t>
            </a:r>
            <a:r>
              <a:rPr lang="de-DE" sz="1600" dirty="0" smtClean="0">
                <a:latin typeface="+mj-lt"/>
              </a:rPr>
              <a:t>-Werte für Farben und Papier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ΔE Abweichung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+mj-lt"/>
              </a:rPr>
              <a:t>Tonwertzunahmekurven</a:t>
            </a:r>
            <a:endParaRPr lang="de-DE" sz="1600" dirty="0" smtClean="0">
              <a:latin typeface="+mj-lt"/>
            </a:endParaRP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Prozessschwankungen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endParaRPr lang="de-DE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Export von Daten zur Änderung von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ICC-Profilen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CtP-Kurven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endParaRPr lang="de-DE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Umfangreiche Reports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Grafik 6" descr="snap035_d_neu-1.jpg"/>
          <p:cNvPicPr>
            <a:picLocks noChangeAspect="1"/>
          </p:cNvPicPr>
          <p:nvPr/>
        </p:nvPicPr>
        <p:blipFill rotWithShape="1">
          <a:blip r:embed="rId3" cstate="print"/>
          <a:srcRect r="41323"/>
          <a:stretch/>
        </p:blipFill>
        <p:spPr bwMode="auto">
          <a:xfrm>
            <a:off x="4622800" y="1549399"/>
            <a:ext cx="4140200" cy="49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33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br>
              <a:rPr lang="en-US" dirty="0" smtClean="0"/>
            </a:br>
            <a:r>
              <a:rPr lang="en-US" dirty="0" smtClean="0"/>
              <a:t>Software Option Offline Inspection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4230264" cy="4944023"/>
          </a:xfrm>
        </p:spPr>
        <p:txBody>
          <a:bodyPr/>
          <a:lstStyle/>
          <a:p>
            <a:r>
              <a:rPr lang="en-US" b="1" dirty="0" smtClean="0"/>
              <a:t>Offline Inspection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200 d</a:t>
            </a:r>
            <a:r>
              <a:rPr lang="de-DE" dirty="0" err="1" smtClean="0"/>
              <a:t>pi</a:t>
            </a:r>
            <a:r>
              <a:rPr lang="de-DE" dirty="0" smtClean="0"/>
              <a:t> Auflösung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Farbmessung und Inspektion in nur einem</a:t>
            </a:r>
            <a:br>
              <a:rPr lang="de-DE" dirty="0" smtClean="0"/>
            </a:br>
            <a:r>
              <a:rPr lang="de-DE" dirty="0" smtClean="0"/>
              <a:t>Messvorgang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Bedienschritte an der Druckmaschine werden reduziert, indem viele Voreinstellungen bereits im Prinect Workflow voreingestellt werden:</a:t>
            </a:r>
          </a:p>
          <a:p>
            <a:pPr marL="628650" lvl="1" indent="-3619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Inspektionsbereich festlegen (Nutzen)</a:t>
            </a:r>
          </a:p>
          <a:p>
            <a:pPr marL="628650" lvl="1" indent="-3619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Genauigkeit der Inspektion</a:t>
            </a:r>
          </a:p>
          <a:p>
            <a:pPr marL="628650" lvl="1" indent="-3619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Automatische PDF-Zuordnung</a:t>
            </a:r>
          </a:p>
          <a:p>
            <a:pPr marL="628650" lvl="1" indent="-3619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Bedienung über den Wallscreen an der Druckmaschine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de-DE" dirty="0" smtClean="0"/>
              <a:t>Vorteile: Reklamationen verhindern, bevor sie entstehen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de-DE" dirty="0" smtClean="0"/>
              <a:t>Ideale Ergänzung für Verpackungsdrucker Automatisierter PDF-Vergleich im Hintergrund</a:t>
            </a:r>
            <a:endParaRPr lang="de-DE" dirty="0"/>
          </a:p>
        </p:txBody>
      </p:sp>
      <p:pic>
        <p:nvPicPr>
          <p:cNvPr id="10" name="Grafik 1" descr="Maschin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4" r="34257"/>
          <a:stretch/>
        </p:blipFill>
        <p:spPr bwMode="auto">
          <a:xfrm>
            <a:off x="4667250" y="1543050"/>
            <a:ext cx="410527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0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17" y="4113076"/>
            <a:ext cx="1685925" cy="124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Die HEI Lights von </a:t>
            </a:r>
            <a:r>
              <a:rPr lang="en-US" dirty="0"/>
              <a:t>P</a:t>
            </a:r>
            <a:r>
              <a:rPr lang="en-US" dirty="0" smtClean="0"/>
              <a:t>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Option “Proof Match” </a:t>
            </a:r>
            <a:r>
              <a:rPr lang="en-US" b="1" dirty="0" smtClean="0">
                <a:sym typeface="Wingdings" panose="05000000000000000000" pitchFamily="2" charset="2"/>
              </a:rPr>
              <a:t> USP!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Archiv für Einzelnutzen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Tintenstrahldrucke als Druckvorlage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Kundenmuster als Druckvorlage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Benötigt CIP4-PPF-Daten vom Prinect Pressroom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0">
              <a:buClr>
                <a:srgbClr val="004178"/>
              </a:buClr>
            </a:pPr>
            <a:r>
              <a:rPr lang="de-DE" b="1" dirty="0" smtClean="0">
                <a:solidFill>
                  <a:srgbClr val="004178"/>
                </a:solidFill>
              </a:rPr>
              <a:t>Regelung von Deckweiß </a:t>
            </a:r>
            <a:r>
              <a:rPr lang="de-DE" b="1" dirty="0" smtClean="0">
                <a:solidFill>
                  <a:srgbClr val="004178"/>
                </a:solidFill>
                <a:sym typeface="Wingdings" panose="05000000000000000000" pitchFamily="2" charset="2"/>
              </a:rPr>
              <a:t> USP!</a:t>
            </a:r>
            <a:endParaRPr lang="de-DE" i="1" dirty="0" smtClean="0">
              <a:solidFill>
                <a:srgbClr val="004178"/>
              </a:solidFill>
            </a:endParaRPr>
          </a:p>
          <a:p>
            <a:pPr marL="285750" lvl="0" indent="-285750">
              <a:buClr>
                <a:srgbClr val="004178"/>
              </a:buCl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4178"/>
                </a:solidFill>
              </a:rPr>
              <a:t>Zuverlässige Unterstützung für  Verpackungsdrucker beim Drucken auf Folie oder metallischen Oberflächen</a:t>
            </a:r>
          </a:p>
          <a:p>
            <a:pPr marL="285750" lvl="0" indent="-285750">
              <a:buClr>
                <a:srgbClr val="004178"/>
              </a:buCl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4178"/>
                </a:solidFill>
              </a:rPr>
              <a:t>Erstes Farbmesssystem weltweit mit Deckweißregelung </a:t>
            </a:r>
          </a:p>
          <a:p>
            <a:pPr marL="285750" lvl="0" indent="-285750">
              <a:buClr>
                <a:srgbClr val="004178"/>
              </a:buCl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4178"/>
                </a:solidFill>
              </a:rPr>
              <a:t>Rückmeldung von Kunden: „Einsparung von 5-10 Minuten Einrichtezeit und rund 400-500 Makubogen pro Job. Außerdem weniger Auflagenmakulatur</a:t>
            </a:r>
            <a:r>
              <a:rPr lang="en-US" dirty="0" smtClean="0">
                <a:solidFill>
                  <a:srgbClr val="004178"/>
                </a:solidFill>
              </a:rPr>
              <a:t>.”</a:t>
            </a:r>
          </a:p>
          <a:p>
            <a:pPr marL="285750" lvl="0" indent="-285750">
              <a:buClr>
                <a:srgbClr val="004178"/>
              </a:buCl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4178"/>
                </a:solidFill>
              </a:rPr>
              <a:t>Regelung nur im Druckkontrollstreifen</a:t>
            </a:r>
            <a:r>
              <a:rPr lang="en-US" dirty="0" smtClean="0">
                <a:solidFill>
                  <a:srgbClr val="004178"/>
                </a:solidFill>
              </a:rPr>
              <a:t>!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buClr>
                <a:srgbClr val="004178"/>
              </a:buClr>
            </a:pPr>
            <a:r>
              <a:rPr lang="en-US" b="1" dirty="0"/>
              <a:t>Option “Offline Inspection</a:t>
            </a:r>
            <a:r>
              <a:rPr lang="en-US" b="1" dirty="0" smtClean="0"/>
              <a:t>”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PDF-Vergleich zum direkten Vergleich des Druckbogens mit den Daten der Vorstufe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Optimal für Verpackungsdrucker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Nicht auf metallischen und transparenten Bedruckstoffen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Nicht für pharmazeutische Produkte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Benötigt mindestens Prinect 2016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Bogen-zu-Bogen Inspektion in Planung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080" y="4660104"/>
            <a:ext cx="1656143" cy="1244567"/>
          </a:xfrm>
          <a:prstGeom prst="rect">
            <a:avLst/>
          </a:prstGeom>
        </p:spPr>
      </p:pic>
      <p:pic>
        <p:nvPicPr>
          <p:cNvPr id="10" name="Grafik 1" descr="Maschin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505" y="5174456"/>
            <a:ext cx="1656143" cy="124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5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Prinect Image Control 3 „Proof Match“</a:t>
            </a:r>
            <a:br>
              <a:rPr lang="de-DE" dirty="0" smtClean="0"/>
            </a:br>
            <a:r>
              <a:rPr lang="de-DE" dirty="0" smtClean="0"/>
              <a:t>Übertragen der Farben vom Proof auf die Nutzen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33400" y="1381124"/>
            <a:ext cx="7576293" cy="45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543550" y="6096000"/>
            <a:ext cx="1657350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56" y="1400174"/>
            <a:ext cx="7742137" cy="5095876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752475" y="1952625"/>
            <a:ext cx="1981200" cy="18859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52475" y="4210050"/>
            <a:ext cx="1981200" cy="18859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190875" y="4238625"/>
            <a:ext cx="1981200" cy="18859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543550" y="4210050"/>
            <a:ext cx="1981200" cy="18859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543550" y="1962150"/>
            <a:ext cx="1981200" cy="18859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9" r="-4445"/>
          <a:stretch/>
        </p:blipFill>
        <p:spPr>
          <a:xfrm rot="16200000">
            <a:off x="6596062" y="1976437"/>
            <a:ext cx="2238375" cy="268605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6724649" y="1728786"/>
            <a:ext cx="1981200" cy="11668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b="1" dirty="0" smtClean="0">
                <a:solidFill>
                  <a:srgbClr val="002060"/>
                </a:solidFill>
                <a:latin typeface="+mj-lt"/>
              </a:rPr>
              <a:t>CMYK Bilder über  den Proof regeln</a:t>
            </a:r>
          </a:p>
        </p:txBody>
      </p:sp>
      <p:sp>
        <p:nvSpPr>
          <p:cNvPr id="21" name="Rechteck 20"/>
          <p:cNvSpPr/>
          <p:nvPr/>
        </p:nvSpPr>
        <p:spPr>
          <a:xfrm>
            <a:off x="3190875" y="2014537"/>
            <a:ext cx="1981200" cy="18859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36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 Lights </a:t>
            </a:r>
            <a:br>
              <a:rPr lang="en-US" dirty="0"/>
            </a:br>
            <a:r>
              <a:rPr lang="en-US" dirty="0"/>
              <a:t>Prinect </a:t>
            </a:r>
            <a:r>
              <a:rPr lang="en-US" dirty="0" smtClean="0"/>
              <a:t>Image Control 3</a:t>
            </a:r>
            <a:endParaRPr lang="de-DE" dirty="0"/>
          </a:p>
        </p:txBody>
      </p:sp>
      <p:pic>
        <p:nvPicPr>
          <p:cNvPr id="8" name="Picture 2" descr="\\teamnet.heidelberg.com\DavWWWRoot\services\pc\docs\PM-41\Projects\SalesMate 2016 - Drupa - SF-PM-3\Bilder R_D Pulte und Image Control 2016\Image Control 3\6_press centerI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94" y="1591909"/>
            <a:ext cx="6406662" cy="48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2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Prinect Image Control 3 – Verteilte Druckkontroll-elemente auf dem Druckbogen platziert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56" y="1400175"/>
            <a:ext cx="7742137" cy="5095876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367555" y="1895475"/>
            <a:ext cx="7547719" cy="4381500"/>
            <a:chOff x="367555" y="1895475"/>
            <a:chExt cx="7547719" cy="4381500"/>
          </a:xfrm>
          <a:noFill/>
        </p:grpSpPr>
        <p:sp>
          <p:nvSpPr>
            <p:cNvPr id="7" name="Rechteck 6"/>
            <p:cNvSpPr/>
            <p:nvPr/>
          </p:nvSpPr>
          <p:spPr>
            <a:xfrm>
              <a:off x="367555" y="1905000"/>
              <a:ext cx="7547719" cy="428625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de-DE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Verteilte Kontrollelemente zwischen den Laschen</a:t>
              </a:r>
            </a:p>
            <a:p>
              <a:pPr algn="ctr">
                <a:lnSpc>
                  <a:spcPct val="110000"/>
                </a:lnSpc>
              </a:pPr>
              <a:endPara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>
                <a:lnSpc>
                  <a:spcPct val="110000"/>
                </a:lnSpc>
              </a:pPr>
              <a:r>
                <a:rPr lang="de-DE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Alle Volltonflächen werden automatisch gefunden!</a:t>
              </a:r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 flipH="1" flipV="1">
              <a:off x="2095500" y="1895475"/>
              <a:ext cx="647700" cy="1685925"/>
            </a:xfrm>
            <a:prstGeom prst="straightConnector1">
              <a:avLst/>
            </a:prstGeom>
            <a:grpFill/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>
              <a:off x="4048125" y="4533901"/>
              <a:ext cx="0" cy="1743074"/>
            </a:xfrm>
            <a:prstGeom prst="straightConnector1">
              <a:avLst/>
            </a:prstGeom>
            <a:grpFill/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V="1">
              <a:off x="5838825" y="1895476"/>
              <a:ext cx="466725" cy="1685924"/>
            </a:xfrm>
            <a:prstGeom prst="straightConnector1">
              <a:avLst/>
            </a:prstGeom>
            <a:grpFill/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en 49"/>
          <p:cNvGrpSpPr/>
          <p:nvPr/>
        </p:nvGrpSpPr>
        <p:grpSpPr>
          <a:xfrm>
            <a:off x="4723941" y="4669086"/>
            <a:ext cx="1734023" cy="1607889"/>
            <a:chOff x="4723941" y="4669086"/>
            <a:chExt cx="1734023" cy="1607889"/>
          </a:xfrm>
        </p:grpSpPr>
        <p:sp>
          <p:nvSpPr>
            <p:cNvPr id="6" name="Rechteck 5"/>
            <p:cNvSpPr/>
            <p:nvPr/>
          </p:nvSpPr>
          <p:spPr>
            <a:xfrm>
              <a:off x="4723941" y="4993427"/>
              <a:ext cx="965302" cy="965302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dirty="0" err="1" smtClean="0">
                <a:solidFill>
                  <a:srgbClr val="004178"/>
                </a:solidFill>
              </a:endParaRPr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4723941" y="5958729"/>
              <a:ext cx="436933" cy="318246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flipH="1">
              <a:off x="5248657" y="5958729"/>
              <a:ext cx="440586" cy="318246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 flipH="1">
              <a:off x="5689244" y="5955071"/>
              <a:ext cx="288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 flipH="1">
              <a:off x="5689243" y="5000743"/>
              <a:ext cx="288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>
              <a:off x="5681927" y="4718304"/>
              <a:ext cx="0" cy="28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>
              <a:off x="4733269" y="4720726"/>
              <a:ext cx="0" cy="28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>
              <a:off x="5501872" y="4862304"/>
              <a:ext cx="180000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>
              <a:off x="4732934" y="4862304"/>
              <a:ext cx="180000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>
              <a:off x="5833243" y="5010079"/>
              <a:ext cx="0" cy="281333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 flipV="1">
              <a:off x="5833243" y="5660744"/>
              <a:ext cx="0" cy="294327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5670569" y="5291412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cs typeface="Arial" pitchFamily="34" charset="0"/>
                </a:rPr>
                <a:t>5 mm</a:t>
              </a:r>
              <a:endParaRPr lang="de-DE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827526" y="4669086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cs typeface="Arial" pitchFamily="34" charset="0"/>
                </a:rPr>
                <a:t>5 mm</a:t>
              </a:r>
              <a:endParaRPr lang="de-DE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299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Prinect Image Control 3 – Wie spart man 12 t Karton pro Jahr?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56" y="1400175"/>
            <a:ext cx="7742137" cy="509587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14350" y="1895475"/>
            <a:ext cx="7400923" cy="42862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endParaRPr lang="de-DE" b="1" dirty="0" smtClean="0">
              <a:solidFill>
                <a:srgbClr val="004178"/>
              </a:solidFill>
            </a:endParaRPr>
          </a:p>
          <a:p>
            <a:pPr>
              <a:lnSpc>
                <a:spcPct val="110000"/>
              </a:lnSpc>
            </a:pPr>
            <a:r>
              <a:rPr lang="de-DE" b="1" dirty="0" smtClean="0">
                <a:solidFill>
                  <a:srgbClr val="004178"/>
                </a:solidFill>
              </a:rPr>
              <a:t>Einfache Rechnung</a:t>
            </a:r>
          </a:p>
          <a:p>
            <a:pPr marL="285750" indent="-285750">
              <a:lnSpc>
                <a:spcPct val="110000"/>
              </a:lnSpc>
              <a:buFont typeface="Wingdings"/>
              <a:buChar char="à"/>
            </a:pPr>
            <a:r>
              <a:rPr lang="de-DE" dirty="0" smtClean="0">
                <a:solidFill>
                  <a:srgbClr val="004178"/>
                </a:solidFill>
                <a:latin typeface="Georgia"/>
                <a:sym typeface="Wingdings" panose="05000000000000000000" pitchFamily="2" charset="2"/>
              </a:rPr>
              <a:t>30 Millionen Drucke im Jahr</a:t>
            </a:r>
          </a:p>
          <a:p>
            <a:pPr marL="285750" indent="-285750">
              <a:lnSpc>
                <a:spcPct val="110000"/>
              </a:lnSpc>
              <a:buFont typeface="Wingdings"/>
              <a:buChar char="à"/>
            </a:pPr>
            <a:r>
              <a:rPr lang="de-DE" dirty="0" smtClean="0">
                <a:solidFill>
                  <a:srgbClr val="004178"/>
                </a:solidFill>
                <a:latin typeface="Georgia"/>
                <a:sym typeface="Wingdings" panose="05000000000000000000" pitchFamily="2" charset="2"/>
              </a:rPr>
              <a:t>25% können mit verteilten Kontrollelemente gedruckt werden</a:t>
            </a:r>
          </a:p>
          <a:p>
            <a:pPr marL="285750" indent="-285750">
              <a:lnSpc>
                <a:spcPct val="110000"/>
              </a:lnSpc>
              <a:buFont typeface="Wingdings"/>
              <a:buChar char="à"/>
            </a:pPr>
            <a:r>
              <a:rPr lang="de-DE" dirty="0" smtClean="0">
                <a:solidFill>
                  <a:srgbClr val="004178"/>
                </a:solidFill>
                <a:latin typeface="Georgia"/>
                <a:sym typeface="Wingdings" panose="05000000000000000000" pitchFamily="2" charset="2"/>
              </a:rPr>
              <a:t>Die durchschnittliche Grammatur beträgt 300 g/m</a:t>
            </a:r>
            <a:r>
              <a:rPr lang="de-DE" baseline="30000" dirty="0" smtClean="0">
                <a:solidFill>
                  <a:srgbClr val="004178"/>
                </a:solidFill>
                <a:latin typeface="Georgia"/>
                <a:sym typeface="Wingdings" panose="05000000000000000000" pitchFamily="2" charset="2"/>
              </a:rPr>
              <a:t>2</a:t>
            </a:r>
          </a:p>
          <a:p>
            <a:pPr marL="285750" indent="-285750">
              <a:lnSpc>
                <a:spcPct val="110000"/>
              </a:lnSpc>
              <a:buFont typeface="Wingdings"/>
              <a:buChar char="à"/>
            </a:pPr>
            <a:r>
              <a:rPr lang="de-DE" dirty="0" smtClean="0">
                <a:solidFill>
                  <a:srgbClr val="004178"/>
                </a:solidFill>
                <a:latin typeface="Georgia"/>
                <a:sym typeface="Wingdings" panose="05000000000000000000" pitchFamily="2" charset="2"/>
              </a:rPr>
              <a:t>Für einen Druckkontrollstreifen würde 6 mm Platz benötigt</a:t>
            </a:r>
          </a:p>
          <a:p>
            <a:pPr marL="285750" indent="-285750">
              <a:lnSpc>
                <a:spcPct val="110000"/>
              </a:lnSpc>
              <a:buFont typeface="Wingdings"/>
              <a:buChar char="à"/>
            </a:pPr>
            <a:r>
              <a:rPr lang="de-DE" dirty="0" smtClean="0">
                <a:solidFill>
                  <a:srgbClr val="004178"/>
                </a:solidFill>
                <a:latin typeface="Georgia"/>
                <a:sym typeface="Wingdings" panose="05000000000000000000" pitchFamily="2" charset="2"/>
              </a:rPr>
              <a:t>Das durchschnittliche Kartonformat ist 600 mm x 900 mm</a:t>
            </a:r>
          </a:p>
          <a:p>
            <a:pPr marL="285750" indent="-285750">
              <a:lnSpc>
                <a:spcPct val="110000"/>
              </a:lnSpc>
              <a:buFont typeface="Wingdings"/>
              <a:buChar char="à"/>
            </a:pPr>
            <a:endParaRPr lang="de-DE" dirty="0">
              <a:solidFill>
                <a:srgbClr val="004178"/>
              </a:solidFill>
              <a:latin typeface="Georgia"/>
              <a:sym typeface="Wingdings" panose="05000000000000000000" pitchFamily="2" charset="2"/>
            </a:endParaRPr>
          </a:p>
          <a:p>
            <a:pPr marL="285750" indent="-285750">
              <a:lnSpc>
                <a:spcPct val="110000"/>
              </a:lnSpc>
              <a:buFont typeface="Wingdings"/>
              <a:buChar char="à"/>
            </a:pPr>
            <a:r>
              <a:rPr lang="de-DE" dirty="0" smtClean="0">
                <a:solidFill>
                  <a:srgbClr val="004178"/>
                </a:solidFill>
                <a:latin typeface="Georgia"/>
                <a:sym typeface="Wingdings" panose="05000000000000000000" pitchFamily="2" charset="2"/>
              </a:rPr>
              <a:t>Einsparung: 12,15 Tonnen Karton im Jahr</a:t>
            </a:r>
          </a:p>
        </p:txBody>
      </p:sp>
    </p:spTree>
    <p:extLst>
      <p:ext uri="{BB962C8B-B14F-4D97-AF65-F5344CB8AC3E}">
        <p14:creationId xmlns:p14="http://schemas.microsoft.com/office/powerpoint/2010/main" val="3573122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 – </a:t>
            </a:r>
            <a:r>
              <a:rPr lang="de-DE" dirty="0" smtClean="0"/>
              <a:t>Sonderfarben werden automatisch gefunden und gleichmäßig ausgeregelt</a:t>
            </a:r>
            <a:br>
              <a:rPr lang="de-DE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1459887"/>
            <a:ext cx="7429500" cy="499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676900" y="2343150"/>
            <a:ext cx="27622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rPr>
              <a:t>Hier wird Pantone 719 automatisch gefunden und geregelt</a:t>
            </a:r>
            <a:endParaRPr lang="de-DE" b="1" dirty="0">
              <a:solidFill>
                <a:srgbClr val="004178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47849" y="3919150"/>
            <a:ext cx="431482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4178"/>
                </a:solidFill>
                <a:latin typeface="+mj-lt"/>
                <a:cs typeface="Arial" pitchFamily="34" charset="0"/>
              </a:rPr>
              <a:t>Kein manueller Eingriff des Druckers notwendig!</a:t>
            </a:r>
            <a:endParaRPr lang="de-DE" sz="2800" b="1" dirty="0">
              <a:solidFill>
                <a:srgbClr val="004178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1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Prinect Image Control 3 - Deckweißregelung</a:t>
            </a:r>
            <a:br>
              <a:rPr lang="de-DE" dirty="0" smtClean="0"/>
            </a:br>
            <a:r>
              <a:rPr lang="de-DE" dirty="0" smtClean="0"/>
              <a:t>Keine Herausforderung mehr bei spez. </a:t>
            </a:r>
            <a:r>
              <a:rPr lang="de-DE" dirty="0"/>
              <a:t>B</a:t>
            </a:r>
            <a:r>
              <a:rPr lang="de-DE" dirty="0" smtClean="0"/>
              <a:t>edruckstoffen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518" y="3600450"/>
            <a:ext cx="3657600" cy="27432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20480" y="5145642"/>
            <a:ext cx="18020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rPr>
              <a:t>Transparente</a:t>
            </a:r>
          </a:p>
          <a:p>
            <a:pPr algn="r"/>
            <a:r>
              <a: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rPr>
              <a:t>Folien</a:t>
            </a:r>
            <a:endParaRPr lang="de-DE" b="1" dirty="0">
              <a:solidFill>
                <a:srgbClr val="004178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025" y="1523999"/>
            <a:ext cx="3559938" cy="27432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489277" y="4301608"/>
            <a:ext cx="18774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rPr>
              <a:t>Metallisierter </a:t>
            </a:r>
          </a:p>
          <a:p>
            <a:r>
              <a: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rPr>
              <a:t>Karton</a:t>
            </a:r>
            <a:endParaRPr lang="de-DE" b="1" dirty="0">
              <a:solidFill>
                <a:srgbClr val="004178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44" y="1647826"/>
            <a:ext cx="4447869" cy="161925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895600" y="2752724"/>
            <a:ext cx="514351" cy="51435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48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Prinect </a:t>
            </a:r>
            <a:r>
              <a:rPr lang="de-DE" dirty="0"/>
              <a:t>I</a:t>
            </a:r>
            <a:r>
              <a:rPr lang="de-DE" dirty="0" smtClean="0"/>
              <a:t>mage Control 3</a:t>
            </a:r>
            <a:br>
              <a:rPr lang="de-DE" dirty="0" smtClean="0"/>
            </a:br>
            <a:r>
              <a:rPr lang="de-DE" dirty="0" smtClean="0"/>
              <a:t>Das weltweit erste System zum Regeln von Deckweiß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1736" y="1515514"/>
            <a:ext cx="8239178" cy="4944023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Die einzige Möglichkeit für Verpackungsdrucker, sowohl das Deckweiß als auch die Buntfarben gleichzeitig regeln zu können. </a:t>
            </a:r>
            <a:r>
              <a:rPr lang="de-DE" u="sng" dirty="0" smtClean="0">
                <a:ea typeface="Georgia"/>
                <a:cs typeface="Times New Roman"/>
              </a:rPr>
              <a:t>Messung nur im Druckkontrollstreifen.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endParaRPr lang="de-DE" dirty="0" smtClean="0">
              <a:ea typeface="Georgia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b="1" dirty="0" smtClean="0">
                <a:latin typeface="+mn-lt"/>
                <a:ea typeface="Georgia"/>
                <a:cs typeface="Times New Roman"/>
              </a:rPr>
              <a:t>Vorteile für den Drucker</a:t>
            </a: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ea typeface="Georgia"/>
                <a:cs typeface="Times New Roman"/>
              </a:rPr>
              <a:t>Schneller, da die Farbzonenmotoren direkt auf Basis der zuverlässigen Berechnungen des Image Control 3 verstellt werden. Keine umständlichen Versuche mehr.</a:t>
            </a: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ea typeface="Georgia"/>
                <a:cs typeface="Times New Roman"/>
              </a:rPr>
              <a:t>Höhere Gleichmäßigkeit </a:t>
            </a:r>
            <a:r>
              <a:rPr lang="en-US" dirty="0" smtClean="0">
                <a:ea typeface="Georgia"/>
                <a:cs typeface="Times New Roman"/>
              </a:rPr>
              <a:t>des </a:t>
            </a:r>
            <a:r>
              <a:rPr lang="de-DE" dirty="0" smtClean="0">
                <a:ea typeface="Georgia"/>
                <a:cs typeface="Times New Roman"/>
              </a:rPr>
              <a:t>Deckweißes aufgrund aussagekräftiger L</a:t>
            </a:r>
            <a:r>
              <a:rPr lang="en-US" dirty="0" smtClean="0">
                <a:ea typeface="Georgia"/>
                <a:cs typeface="Times New Roman"/>
              </a:rPr>
              <a:t>*a*b* und </a:t>
            </a:r>
            <a:r>
              <a:rPr lang="el-GR" dirty="0" smtClean="0">
                <a:ea typeface="Georgia"/>
                <a:cs typeface="Times New Roman"/>
              </a:rPr>
              <a:t>Δ</a:t>
            </a:r>
            <a:r>
              <a:rPr lang="de-DE" dirty="0" smtClean="0">
                <a:ea typeface="Georgia"/>
                <a:cs typeface="Times New Roman"/>
              </a:rPr>
              <a:t>E Werte, anstelle viel zu geringer Dichtewerte</a:t>
            </a:r>
            <a:r>
              <a:rPr lang="en-US" dirty="0" smtClean="0">
                <a:ea typeface="Georgia"/>
                <a:cs typeface="Times New Roman"/>
              </a:rPr>
              <a:t>.</a:t>
            </a: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dirty="0">
              <a:ea typeface="Georgia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dirty="0" smtClean="0">
              <a:ea typeface="Georgia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dirty="0">
              <a:ea typeface="Georgia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dirty="0" smtClean="0">
              <a:ea typeface="Georgia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ea typeface="Georgia"/>
                <a:cs typeface="Times New Roman"/>
              </a:rPr>
              <a:t>10 Minuten weniger Einrichtezeit, 400 – 500 Bogen Makulatur Ersparnis pro Auftrag.</a:t>
            </a:r>
          </a:p>
          <a:p>
            <a:pPr marL="285750" lvl="0" indent="-285750">
              <a:lnSpc>
                <a:spcPct val="11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ea typeface="Georgia"/>
                <a:cs typeface="Times New Roman"/>
              </a:rPr>
              <a:t>Die Reklamationen gehen deutlich zurück, da Sie jetzt endlich sowohl das Deckweiß, als auch die Buntfarben getrennt unter Kontrolle haben.  </a:t>
            </a:r>
            <a:endParaRPr lang="de-DE" dirty="0">
              <a:ea typeface="Georgia"/>
              <a:cs typeface="Times New Roman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5" y="4362450"/>
            <a:ext cx="8285639" cy="638175"/>
          </a:xfrm>
          <a:prstGeom prst="rect">
            <a:avLst/>
          </a:prstGeom>
        </p:spPr>
      </p:pic>
      <p:cxnSp>
        <p:nvCxnSpPr>
          <p:cNvPr id="15" name="Gerade Verbindung 14"/>
          <p:cNvCxnSpPr/>
          <p:nvPr/>
        </p:nvCxnSpPr>
        <p:spPr>
          <a:xfrm>
            <a:off x="6915150" y="3676650"/>
            <a:ext cx="0" cy="2952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6905625" y="3971925"/>
            <a:ext cx="1409700" cy="95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8315325" y="3971925"/>
            <a:ext cx="0" cy="542925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4123769" y="3943349"/>
            <a:ext cx="0" cy="147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4142819" y="4076700"/>
            <a:ext cx="3562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7705725" y="4057650"/>
            <a:ext cx="0" cy="45720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794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Prinect Image Control 3 - Deckweißregelung</a:t>
            </a:r>
            <a:br>
              <a:rPr lang="de-DE" dirty="0" smtClean="0"/>
            </a:br>
            <a:r>
              <a:rPr lang="de-DE" dirty="0" smtClean="0"/>
              <a:t>So </a:t>
            </a:r>
            <a:r>
              <a:rPr lang="de-DE" dirty="0" err="1" smtClean="0"/>
              <a:t>funktioniert‘s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1736" y="1515514"/>
            <a:ext cx="8116464" cy="4944023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en-US" b="1" dirty="0" smtClean="0">
                <a:latin typeface="+mn-lt"/>
                <a:ea typeface="Georgia"/>
                <a:cs typeface="Times New Roman"/>
              </a:rPr>
              <a:t>1. </a:t>
            </a:r>
            <a:r>
              <a:rPr lang="de-DE" b="1" dirty="0" smtClean="0">
                <a:latin typeface="+mn-lt"/>
                <a:ea typeface="Georgia"/>
                <a:cs typeface="Times New Roman"/>
              </a:rPr>
              <a:t>Messung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Deckweiß (im Druckwerk X 5, in Rot dargestellt) und die Buntfarben sind noch nicht gut ausgeregelt.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Der Drucker schaltet zur Regelung nur das Deckweiß an.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Die Buntfarben werden noch nicht geregelt.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en-US" dirty="0" smtClean="0">
                <a:ea typeface="Georgia"/>
                <a:cs typeface="Times New Roman"/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550" y="3175111"/>
            <a:ext cx="5353050" cy="3292363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1104899" y="5715000"/>
            <a:ext cx="10382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2114550" y="5410200"/>
            <a:ext cx="666750" cy="66675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7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8824" y="2694730"/>
            <a:ext cx="6200775" cy="377274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004178"/>
                </a:solidFill>
              </a:rPr>
              <a:t>Prinect Image Control 3 - Deckweißregelung</a:t>
            </a:r>
            <a:br>
              <a:rPr lang="de-DE" dirty="0">
                <a:solidFill>
                  <a:srgbClr val="004178"/>
                </a:solidFill>
              </a:rPr>
            </a:br>
            <a:r>
              <a:rPr lang="de-DE" dirty="0">
                <a:solidFill>
                  <a:srgbClr val="004178"/>
                </a:solidFill>
              </a:rPr>
              <a:t>So </a:t>
            </a:r>
            <a:r>
              <a:rPr lang="de-DE" dirty="0" err="1">
                <a:solidFill>
                  <a:srgbClr val="004178"/>
                </a:solidFill>
              </a:rPr>
              <a:t>funktioniert‘s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1736" y="1515514"/>
            <a:ext cx="8116464" cy="4944023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b="1" dirty="0" smtClean="0">
                <a:latin typeface="+mn-lt"/>
                <a:ea typeface="Georgia"/>
                <a:cs typeface="Times New Roman"/>
              </a:rPr>
              <a:t>2. Messung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Deckweiß ist soweit ok, nur die Buntfarben müssen nachgeregelt werden.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Der Drucker schaltet jetzt alle Farben ein.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en-US" dirty="0" smtClean="0">
                <a:ea typeface="Georgia"/>
                <a:cs typeface="Times New Roman"/>
              </a:rPr>
              <a:t> 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866775" y="4391025"/>
            <a:ext cx="10382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1905000" y="2838450"/>
            <a:ext cx="904875" cy="310515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7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299" y="2656630"/>
            <a:ext cx="6200775" cy="377274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004178"/>
                </a:solidFill>
              </a:rPr>
              <a:t>Prinect Image Control 3 - Deckweißregelung</a:t>
            </a:r>
            <a:br>
              <a:rPr lang="de-DE" dirty="0">
                <a:solidFill>
                  <a:srgbClr val="004178"/>
                </a:solidFill>
              </a:rPr>
            </a:br>
            <a:r>
              <a:rPr lang="de-DE" dirty="0">
                <a:solidFill>
                  <a:srgbClr val="004178"/>
                </a:solidFill>
              </a:rPr>
              <a:t>So </a:t>
            </a:r>
            <a:r>
              <a:rPr lang="de-DE" dirty="0" err="1">
                <a:solidFill>
                  <a:srgbClr val="004178"/>
                </a:solidFill>
              </a:rPr>
              <a:t>funktioniert‘s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1736" y="1515514"/>
            <a:ext cx="8116464" cy="4944023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b="1" dirty="0" smtClean="0">
                <a:latin typeface="+mn-lt"/>
                <a:ea typeface="Georgia"/>
                <a:cs typeface="Times New Roman"/>
              </a:rPr>
              <a:t>3. Messung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Alle Farben sind jetzt in der Toleranz.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de-DE" dirty="0" smtClean="0">
                <a:ea typeface="Georgia"/>
                <a:cs typeface="Times New Roman"/>
              </a:rPr>
              <a:t>Der Drucker startet den Auflagendruck.</a:t>
            </a:r>
          </a:p>
          <a:p>
            <a:pPr lvl="0">
              <a:lnSpc>
                <a:spcPct val="115000"/>
              </a:lnSpc>
              <a:spcAft>
                <a:spcPts val="500"/>
              </a:spcAft>
            </a:pPr>
            <a:r>
              <a:rPr lang="en-US" dirty="0" smtClean="0">
                <a:ea typeface="Georgia"/>
                <a:cs typeface="Times New Roman"/>
              </a:rPr>
              <a:t> 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866775" y="4391025"/>
            <a:ext cx="10382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1905000" y="2838450"/>
            <a:ext cx="904875" cy="310515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dirty="0" err="1" smtClean="0">
              <a:solidFill>
                <a:srgbClr val="0041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80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Deckweißregelung</a:t>
            </a:r>
            <a:br>
              <a:rPr lang="de-DE" dirty="0" smtClean="0"/>
            </a:br>
            <a:r>
              <a:rPr lang="de-DE" dirty="0" smtClean="0"/>
              <a:t>Anordnung des Druckkontrollstreifens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41736" y="1515514"/>
            <a:ext cx="8116464" cy="4944023"/>
          </a:xfrm>
        </p:spPr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4178"/>
              </a:buClr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004178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4178"/>
              </a:buClr>
              <a:buFont typeface="Arial" panose="020B0604020202020204" pitchFamily="34" charset="0"/>
              <a:buChar char="•"/>
            </a:pPr>
            <a:endParaRPr lang="de-DE" sz="1600" dirty="0">
              <a:latin typeface="+mj-lt"/>
            </a:endParaRPr>
          </a:p>
          <a:p>
            <a:pPr lv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</a:pPr>
            <a:endParaRPr lang="de-DE" dirty="0" smtClean="0"/>
          </a:p>
        </p:txBody>
      </p:sp>
      <p:sp>
        <p:nvSpPr>
          <p:cNvPr id="6" name="Rechteck 5"/>
          <p:cNvSpPr/>
          <p:nvPr/>
        </p:nvSpPr>
        <p:spPr>
          <a:xfrm>
            <a:off x="611560" y="1916831"/>
            <a:ext cx="7632848" cy="8640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63960" y="1988839"/>
            <a:ext cx="73364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4178"/>
                </a:solidFill>
                <a:latin typeface="+mj-lt"/>
              </a:rPr>
              <a:t>Deckweiß flächig gedruckt</a:t>
            </a:r>
            <a:endParaRPr lang="de-DE" sz="1400" dirty="0">
              <a:solidFill>
                <a:srgbClr val="004178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901095"/>
            <a:ext cx="7200800" cy="38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V="1">
            <a:off x="1763688" y="2348879"/>
            <a:ext cx="0" cy="5522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4427984" y="2492895"/>
            <a:ext cx="4192" cy="40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7164288" y="2348879"/>
            <a:ext cx="0" cy="5522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1183342" y="2974599"/>
            <a:ext cx="173778" cy="2301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978752" y="2974599"/>
            <a:ext cx="173778" cy="2301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778952" y="2976261"/>
            <a:ext cx="173778" cy="2301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577490" y="2972123"/>
            <a:ext cx="173778" cy="2301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02402" y="3553270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4178"/>
                </a:solidFill>
                <a:latin typeface="+mj-lt"/>
              </a:rPr>
              <a:t>Deckweiß im Z-Feld ausgespart </a:t>
            </a:r>
            <a:endParaRPr lang="de-DE" sz="1400" dirty="0">
              <a:solidFill>
                <a:srgbClr val="004178"/>
              </a:solidFill>
              <a:latin typeface="+mj-lt"/>
            </a:endParaRPr>
          </a:p>
        </p:txBody>
      </p:sp>
      <p:cxnSp>
        <p:nvCxnSpPr>
          <p:cNvPr id="18" name="Gewinkelte Verbindung 17"/>
          <p:cNvCxnSpPr>
            <a:stCxn id="17" idx="0"/>
            <a:endCxn id="13" idx="2"/>
          </p:cNvCxnSpPr>
          <p:nvPr/>
        </p:nvCxnSpPr>
        <p:spPr>
          <a:xfrm rot="16200000" flipV="1">
            <a:off x="2002205" y="2472726"/>
            <a:ext cx="348571" cy="1812517"/>
          </a:xfrm>
          <a:prstGeom prst="bentConnector3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/>
          <p:cNvCxnSpPr>
            <a:stCxn id="17" idx="0"/>
            <a:endCxn id="14" idx="2"/>
          </p:cNvCxnSpPr>
          <p:nvPr/>
        </p:nvCxnSpPr>
        <p:spPr>
          <a:xfrm rot="16200000" flipV="1">
            <a:off x="2899910" y="3370431"/>
            <a:ext cx="348571" cy="17107"/>
          </a:xfrm>
          <a:prstGeom prst="bent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 Verbindung 19"/>
          <p:cNvCxnSpPr>
            <a:stCxn id="17" idx="0"/>
            <a:endCxn id="15" idx="2"/>
          </p:cNvCxnSpPr>
          <p:nvPr/>
        </p:nvCxnSpPr>
        <p:spPr>
          <a:xfrm rot="5400000" flipH="1" flipV="1">
            <a:off x="3800840" y="2488270"/>
            <a:ext cx="346909" cy="1783093"/>
          </a:xfrm>
          <a:prstGeom prst="bent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/>
          <p:cNvCxnSpPr>
            <a:stCxn id="17" idx="0"/>
            <a:endCxn id="16" idx="2"/>
          </p:cNvCxnSpPr>
          <p:nvPr/>
        </p:nvCxnSpPr>
        <p:spPr>
          <a:xfrm rot="5400000" flipH="1" flipV="1">
            <a:off x="4698040" y="1586932"/>
            <a:ext cx="351047" cy="3581631"/>
          </a:xfrm>
          <a:prstGeom prst="bent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611560" y="4509119"/>
            <a:ext cx="7632848" cy="8640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63960" y="4581127"/>
            <a:ext cx="73364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de-DE" sz="1400" dirty="0" smtClean="0">
                <a:solidFill>
                  <a:srgbClr val="004178"/>
                </a:solidFill>
                <a:latin typeface="+mj-lt"/>
              </a:rPr>
              <a:t>2 x Deckweiß ausgespart in X + Z</a:t>
            </a:r>
            <a:endParaRPr lang="de-DE" sz="1400" dirty="0">
              <a:solidFill>
                <a:srgbClr val="004178"/>
              </a:solidFill>
              <a:latin typeface="+mj-lt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493383"/>
            <a:ext cx="7200800" cy="38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Gerade Verbindung mit Pfeil 24"/>
          <p:cNvCxnSpPr/>
          <p:nvPr/>
        </p:nvCxnSpPr>
        <p:spPr>
          <a:xfrm flipV="1">
            <a:off x="1763688" y="5085183"/>
            <a:ext cx="0" cy="40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4427984" y="5085183"/>
            <a:ext cx="4192" cy="40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7164288" y="5085183"/>
            <a:ext cx="0" cy="40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998969" y="5493383"/>
            <a:ext cx="358151" cy="303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796055" y="5493383"/>
            <a:ext cx="356475" cy="303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4598428" y="5568549"/>
            <a:ext cx="354302" cy="23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6400800" y="5564411"/>
            <a:ext cx="350468" cy="23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332699" y="6145559"/>
            <a:ext cx="560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4178"/>
                </a:solidFill>
                <a:latin typeface="+mj-lt"/>
              </a:rPr>
              <a:t>Deckweiß als druckende Farbe im Druckkontrollstreifen angeordnet </a:t>
            </a:r>
            <a:endParaRPr lang="de-DE" sz="1400" dirty="0">
              <a:solidFill>
                <a:srgbClr val="004178"/>
              </a:solidFill>
              <a:latin typeface="+mj-lt"/>
            </a:endParaRPr>
          </a:p>
        </p:txBody>
      </p:sp>
      <p:cxnSp>
        <p:nvCxnSpPr>
          <p:cNvPr id="33" name="Gewinkelte Verbindung 32"/>
          <p:cNvCxnSpPr>
            <a:stCxn id="32" idx="0"/>
            <a:endCxn id="28" idx="2"/>
          </p:cNvCxnSpPr>
          <p:nvPr/>
        </p:nvCxnSpPr>
        <p:spPr>
          <a:xfrm rot="16200000" flipV="1">
            <a:off x="2483393" y="4491639"/>
            <a:ext cx="348572" cy="2959268"/>
          </a:xfrm>
          <a:prstGeom prst="bentConnector3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winkelte Verbindung 33"/>
          <p:cNvCxnSpPr>
            <a:stCxn id="32" idx="0"/>
            <a:endCxn id="29" idx="2"/>
          </p:cNvCxnSpPr>
          <p:nvPr/>
        </p:nvCxnSpPr>
        <p:spPr>
          <a:xfrm rot="16200000" flipV="1">
            <a:off x="3381517" y="5389763"/>
            <a:ext cx="348572" cy="1163020"/>
          </a:xfrm>
          <a:prstGeom prst="bent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winkelte Verbindung 34"/>
          <p:cNvCxnSpPr>
            <a:stCxn id="32" idx="0"/>
            <a:endCxn id="30" idx="2"/>
          </p:cNvCxnSpPr>
          <p:nvPr/>
        </p:nvCxnSpPr>
        <p:spPr>
          <a:xfrm rot="5400000" flipH="1" flipV="1">
            <a:off x="4282991" y="5652971"/>
            <a:ext cx="346910" cy="638266"/>
          </a:xfrm>
          <a:prstGeom prst="bent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winkelte Verbindung 35"/>
          <p:cNvCxnSpPr>
            <a:stCxn id="32" idx="0"/>
            <a:endCxn id="31" idx="2"/>
          </p:cNvCxnSpPr>
          <p:nvPr/>
        </p:nvCxnSpPr>
        <p:spPr>
          <a:xfrm rot="5400000" flipH="1" flipV="1">
            <a:off x="5181149" y="4750675"/>
            <a:ext cx="351048" cy="2438721"/>
          </a:xfrm>
          <a:prstGeom prst="bent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/>
        </p:nvSpPr>
        <p:spPr>
          <a:xfrm>
            <a:off x="971600" y="4853421"/>
            <a:ext cx="358151" cy="230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2768686" y="4853421"/>
            <a:ext cx="356475" cy="230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571059" y="4855083"/>
            <a:ext cx="354302" cy="230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373431" y="4850945"/>
            <a:ext cx="350468" cy="230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539552" y="1645380"/>
            <a:ext cx="2736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4178"/>
                </a:solidFill>
                <a:latin typeface="+mj-lt"/>
              </a:rPr>
              <a:t>Druck mit nur 1 x Deckweiß</a:t>
            </a:r>
            <a:endParaRPr lang="de-DE" sz="1400" b="1" dirty="0">
              <a:solidFill>
                <a:srgbClr val="004178"/>
              </a:solidFill>
              <a:latin typeface="+mj-lt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539552" y="4232120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4178"/>
                </a:solidFill>
                <a:latin typeface="+mj-lt"/>
              </a:rPr>
              <a:t>Druck </a:t>
            </a:r>
            <a:r>
              <a:rPr lang="en-US" sz="1400" b="1" dirty="0" err="1" smtClean="0">
                <a:solidFill>
                  <a:srgbClr val="004178"/>
                </a:solidFill>
                <a:latin typeface="+mj-lt"/>
              </a:rPr>
              <a:t>mit</a:t>
            </a:r>
            <a:r>
              <a:rPr lang="en-US" sz="1400" b="1" dirty="0" smtClean="0">
                <a:solidFill>
                  <a:srgbClr val="004178"/>
                </a:solidFill>
                <a:latin typeface="+mj-lt"/>
              </a:rPr>
              <a:t> 2 x </a:t>
            </a:r>
            <a:r>
              <a:rPr lang="en-US" sz="1400" b="1" dirty="0" err="1" smtClean="0">
                <a:solidFill>
                  <a:srgbClr val="004178"/>
                </a:solidFill>
                <a:latin typeface="+mj-lt"/>
              </a:rPr>
              <a:t>Deckweiß</a:t>
            </a:r>
            <a:endParaRPr lang="en-US" sz="1400" b="1" dirty="0">
              <a:solidFill>
                <a:srgbClr val="00417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6977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3 - “Offline Inspection”</a:t>
            </a:r>
            <a:br>
              <a:rPr lang="en-US" dirty="0" smtClean="0"/>
            </a:br>
            <a:r>
              <a:rPr lang="de-DE" dirty="0" smtClean="0"/>
              <a:t>Farb- und Qualitätsmessung in einem Arbeitsgang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8421264" cy="49440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de-DE" dirty="0" smtClean="0"/>
          </a:p>
          <a:p>
            <a:endParaRPr lang="en-US" b="1" dirty="0">
              <a:latin typeface="+mn-lt"/>
            </a:endParaRPr>
          </a:p>
          <a:p>
            <a:endParaRPr lang="en-US" b="1" dirty="0" smtClean="0">
              <a:latin typeface="+mn-lt"/>
            </a:endParaRPr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5" name="Picture 7" descr="http://www.zurichforensic.org/images/p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67" y="2066924"/>
            <a:ext cx="1118904" cy="120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744" y="1670275"/>
            <a:ext cx="2442432" cy="19988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182" y="1859354"/>
            <a:ext cx="2460118" cy="161925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124575" y="3564329"/>
            <a:ext cx="231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4178"/>
                </a:solidFill>
                <a:latin typeface="+mj-lt"/>
              </a:rPr>
              <a:t>Bogen zu Bogen </a:t>
            </a:r>
          </a:p>
          <a:p>
            <a:r>
              <a:rPr lang="de-DE" b="1" dirty="0" smtClean="0">
                <a:solidFill>
                  <a:srgbClr val="004178"/>
                </a:solidFill>
                <a:latin typeface="+mj-lt"/>
              </a:rPr>
              <a:t>Inspektion </a:t>
            </a:r>
            <a:r>
              <a:rPr lang="de-DE" i="1" dirty="0" smtClean="0">
                <a:solidFill>
                  <a:srgbClr val="004178"/>
                </a:solidFill>
                <a:latin typeface="+mj-lt"/>
              </a:rPr>
              <a:t>geplant</a:t>
            </a:r>
            <a:endParaRPr lang="de-DE" b="1" dirty="0">
              <a:solidFill>
                <a:srgbClr val="004178"/>
              </a:solidFill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13343" y="3564328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4178"/>
                </a:solidFill>
                <a:latin typeface="+mj-lt"/>
              </a:rPr>
              <a:t>PDF-Vergleich mit </a:t>
            </a:r>
          </a:p>
          <a:p>
            <a:r>
              <a:rPr lang="de-DE" b="1" dirty="0" smtClean="0">
                <a:solidFill>
                  <a:srgbClr val="004178"/>
                </a:solidFill>
                <a:latin typeface="+mj-lt"/>
              </a:rPr>
              <a:t>Vorstufendaten</a:t>
            </a:r>
            <a:endParaRPr lang="de-DE" b="1" dirty="0">
              <a:solidFill>
                <a:srgbClr val="004178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521" y="3688080"/>
            <a:ext cx="1981200" cy="158496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4646" y="5621502"/>
            <a:ext cx="742950" cy="712624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H="1">
            <a:off x="3774646" y="5057775"/>
            <a:ext cx="371475" cy="56372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4146121" y="5057775"/>
            <a:ext cx="371475" cy="56372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598605" y="5778473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4178"/>
                </a:solidFill>
                <a:latin typeface="+mj-lt"/>
              </a:rPr>
              <a:t>Inspektionsknopf</a:t>
            </a:r>
            <a:endParaRPr lang="de-DE" b="1" dirty="0">
              <a:solidFill>
                <a:srgbClr val="004178"/>
              </a:solidFill>
              <a:latin typeface="+mj-lt"/>
            </a:endParaRPr>
          </a:p>
        </p:txBody>
      </p:sp>
      <p:cxnSp>
        <p:nvCxnSpPr>
          <p:cNvPr id="19" name="Gerade Verbindung mit Pfeil 18"/>
          <p:cNvCxnSpPr>
            <a:stCxn id="9" idx="1"/>
            <a:endCxn id="8" idx="3"/>
          </p:cNvCxnSpPr>
          <p:nvPr/>
        </p:nvCxnSpPr>
        <p:spPr>
          <a:xfrm flipH="1">
            <a:off x="5210176" y="2668979"/>
            <a:ext cx="920006" cy="711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5" idx="3"/>
            <a:endCxn id="8" idx="1"/>
          </p:cNvCxnSpPr>
          <p:nvPr/>
        </p:nvCxnSpPr>
        <p:spPr>
          <a:xfrm>
            <a:off x="1702271" y="2667571"/>
            <a:ext cx="1065473" cy="2119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7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</p:spPr>
        <p:txBody>
          <a:bodyPr lIns="63500" tIns="0" rIns="0" bIns="0" anchor="t"/>
          <a:lstStyle/>
          <a:p>
            <a:r>
              <a:rPr lang="de-DE" dirty="0" smtClean="0">
                <a:latin typeface="Georgia"/>
              </a:rPr>
              <a:t>Prinect Image Control 3</a:t>
            </a:r>
          </a:p>
        </p:txBody>
      </p:sp>
      <p:sp>
        <p:nvSpPr>
          <p:cNvPr id="50180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54000" indent="-254000"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DE" sz="1500" dirty="0" smtClean="0">
                <a:latin typeface="Georgia"/>
              </a:rPr>
              <a:t>Ganzbogen Farbmesssystem für optimale Qualität über das gesamte Druckbild</a:t>
            </a:r>
          </a:p>
          <a:p>
            <a:pPr marL="254000" indent="-254000"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DE" sz="1500" dirty="0" smtClean="0">
                <a:latin typeface="Georgia"/>
              </a:rPr>
              <a:t>Maßgeschneiderte Lösung für den Verpackungs-, Etiketten- und industriellen Akzidenzdruck</a:t>
            </a:r>
          </a:p>
          <a:p>
            <a:pPr marL="254000" indent="-254000"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DE" sz="1500" dirty="0" smtClean="0">
                <a:latin typeface="Georgia"/>
              </a:rPr>
              <a:t>Über 2000 Systeme weltweit im Einsatz</a:t>
            </a:r>
          </a:p>
          <a:p>
            <a:pPr marL="254000" indent="-254000"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DE" sz="1500" dirty="0" smtClean="0">
                <a:latin typeface="Georgia"/>
              </a:rPr>
              <a:t>High-end Technologie für hohe </a:t>
            </a:r>
            <a:r>
              <a:rPr lang="de-DE" sz="1500" dirty="0">
                <a:latin typeface="Georgia"/>
              </a:rPr>
              <a:t>Z</a:t>
            </a:r>
            <a:r>
              <a:rPr lang="de-DE" sz="1500" dirty="0" smtClean="0">
                <a:latin typeface="Georgia"/>
              </a:rPr>
              <a:t>uverlässigkeit und lange </a:t>
            </a:r>
            <a:r>
              <a:rPr lang="de-DE" sz="1500" dirty="0">
                <a:latin typeface="Georgia"/>
              </a:rPr>
              <a:t>L</a:t>
            </a:r>
            <a:r>
              <a:rPr lang="de-DE" sz="1500" dirty="0" smtClean="0">
                <a:latin typeface="Georgia"/>
              </a:rPr>
              <a:t>ebensdauer: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DE" sz="1500" dirty="0" smtClean="0">
                <a:latin typeface="Georgia"/>
              </a:rPr>
              <a:t>H</a:t>
            </a:r>
            <a:r>
              <a:rPr lang="de-DE" sz="1500" dirty="0" smtClean="0">
                <a:solidFill>
                  <a:schemeClr val="accent1"/>
                </a:solidFill>
                <a:latin typeface="Georgia"/>
              </a:rPr>
              <a:t>igh-</a:t>
            </a:r>
            <a:r>
              <a:rPr lang="de-DE" sz="1500" dirty="0" smtClean="0">
                <a:latin typeface="Georgia"/>
              </a:rPr>
              <a:t>Speed </a:t>
            </a:r>
            <a:r>
              <a:rPr lang="de-DE" sz="1500" dirty="0" smtClean="0">
                <a:solidFill>
                  <a:schemeClr val="accent1"/>
                </a:solidFill>
                <a:latin typeface="Georgia"/>
              </a:rPr>
              <a:t>Spektralmesskopf mit </a:t>
            </a:r>
            <a:r>
              <a:rPr lang="de-DE" sz="1500" dirty="0" smtClean="0">
                <a:latin typeface="Georgia"/>
              </a:rPr>
              <a:t>P</a:t>
            </a:r>
            <a:r>
              <a:rPr lang="de-DE" sz="1500" dirty="0" smtClean="0">
                <a:solidFill>
                  <a:schemeClr val="accent1"/>
                </a:solidFill>
                <a:latin typeface="Georgia"/>
              </a:rPr>
              <a:t>olfilter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DE" sz="1500" dirty="0" smtClean="0">
                <a:latin typeface="Georgia"/>
              </a:rPr>
              <a:t>Spektrale h</a:t>
            </a:r>
            <a:r>
              <a:rPr lang="de-DE" sz="1500" dirty="0" smtClean="0">
                <a:solidFill>
                  <a:schemeClr val="accent1"/>
                </a:solidFill>
                <a:latin typeface="Georgia"/>
              </a:rPr>
              <a:t>igh-end </a:t>
            </a:r>
            <a:r>
              <a:rPr lang="de-DE" sz="1500" dirty="0" smtClean="0">
                <a:latin typeface="Georgia"/>
              </a:rPr>
              <a:t>B</a:t>
            </a:r>
            <a:r>
              <a:rPr lang="de-DE" sz="1500" dirty="0" smtClean="0">
                <a:solidFill>
                  <a:schemeClr val="accent1"/>
                </a:solidFill>
                <a:latin typeface="Georgia"/>
              </a:rPr>
              <a:t>ildmessmodule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DE" sz="1500" dirty="0" smtClean="0">
                <a:latin typeface="Georgia"/>
              </a:rPr>
              <a:t>Wartungsfreie</a:t>
            </a:r>
            <a:r>
              <a:rPr lang="de-DE" sz="1500" dirty="0" smtClean="0">
                <a:solidFill>
                  <a:schemeClr val="accent1"/>
                </a:solidFill>
                <a:latin typeface="Georgia"/>
              </a:rPr>
              <a:t> LED-Beleuchtung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endParaRPr lang="en-US" sz="1500" dirty="0" smtClean="0"/>
          </a:p>
        </p:txBody>
      </p:sp>
      <p:pic>
        <p:nvPicPr>
          <p:cNvPr id="7" name="Picture 2" descr="\\teamnet.heidelberg.com\DavWWWRoot\services\pc\docs\PM-41\Projects\SalesMate 2016 - Drupa - SF-PM-3\Bilder R_D Pulte und Image Control 2016\Image Control 3\6_press centerI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808820"/>
            <a:ext cx="3789421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582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Prinect Image Control 3 - “Offline Inspection”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de-DE" dirty="0" smtClean="0"/>
              <a:t>Die Vorteile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32211" y="1648864"/>
            <a:ext cx="7297314" cy="49440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Ideales Zubehör für Verpackungsdrucker zur Erkennung von Butzen, Spritzern, Materialfehlern,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Farbmessung und Bogeninspektion in nur einem Messvorgang in 25 Sek.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Hohe Fehlererkennung durch 200 dpi Auflösung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Bedienung über Wallscreen XL oder separaten Monitor möglich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Vollautomatischer PDF-Vergleich im </a:t>
            </a:r>
            <a:br>
              <a:rPr lang="de-DE" dirty="0" smtClean="0"/>
            </a:br>
            <a:r>
              <a:rPr lang="de-DE" dirty="0" smtClean="0"/>
              <a:t>Hintergrund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Integration in den </a:t>
            </a:r>
            <a:br>
              <a:rPr lang="en-US" dirty="0" smtClean="0"/>
            </a:br>
            <a:r>
              <a:rPr lang="en-US" dirty="0" smtClean="0"/>
              <a:t>Prinect Workflow 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de-DE" dirty="0" smtClean="0"/>
          </a:p>
          <a:p>
            <a:endParaRPr lang="en-US" b="1" dirty="0">
              <a:latin typeface="+mn-lt"/>
            </a:endParaRPr>
          </a:p>
          <a:p>
            <a:endParaRPr lang="en-US" b="1" dirty="0" smtClean="0">
              <a:latin typeface="+mn-lt"/>
            </a:endParaRPr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20" name="Grafik 1" descr="Maschin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288" y="3873500"/>
            <a:ext cx="3856037" cy="231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9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Prinect Image Control 3 - “Offline Inspection”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de-DE" dirty="0" smtClean="0"/>
              <a:t>Wichtig zu wissen!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7297314" cy="49440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Nicht qualifiziert für die Inspektion kleiner Schriften, wie sie z.B. auf Beipackzetteln der Pharmaziebranche üblich sind.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ersten Schritt nur PDF-Vergleich, Bogen-zu-Bogen</a:t>
            </a:r>
            <a:br>
              <a:rPr lang="de-DE" dirty="0" smtClean="0"/>
            </a:br>
            <a:r>
              <a:rPr lang="de-DE" dirty="0" smtClean="0"/>
              <a:t>Inspektion im ersten Schritt nur manuell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Nur über Customizing, nach Kundenbesuch und </a:t>
            </a:r>
            <a:br>
              <a:rPr lang="de-DE" dirty="0" smtClean="0"/>
            </a:br>
            <a:r>
              <a:rPr lang="de-DE" dirty="0" smtClean="0"/>
              <a:t>unterschriebenem Protokoll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Nachrüstung jederzeit möglich ab 12/2016,</a:t>
            </a:r>
            <a:br>
              <a:rPr lang="de-DE" dirty="0" smtClean="0"/>
            </a:br>
            <a:r>
              <a:rPr lang="de-DE" dirty="0" smtClean="0"/>
              <a:t>auch für Image Control NG (geplant)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Voraussetzung im Workflow 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+mj-lt"/>
              </a:rPr>
              <a:t>Minimale Voraussetzung: Pressroom Manager 2016</a:t>
            </a:r>
          </a:p>
          <a:p>
            <a:pPr marL="468312" lvl="1" indent="-2857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+mj-lt"/>
              </a:rPr>
              <a:t>Reporting nur mit Analyze Point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Zusätzliche Hardware für die Prinect </a:t>
            </a:r>
            <a:r>
              <a:rPr lang="de-DE" dirty="0" err="1" smtClean="0"/>
              <a:t>Inspection</a:t>
            </a:r>
            <a:r>
              <a:rPr lang="de-DE" dirty="0" smtClean="0"/>
              <a:t> Toolbox notwendig</a:t>
            </a:r>
          </a:p>
          <a:p>
            <a:endParaRPr lang="de-DE" dirty="0" smtClean="0"/>
          </a:p>
          <a:p>
            <a:endParaRPr lang="en-US" b="1" dirty="0">
              <a:latin typeface="+mn-lt"/>
            </a:endParaRPr>
          </a:p>
          <a:p>
            <a:endParaRPr lang="en-US" b="1" dirty="0" smtClean="0">
              <a:latin typeface="+mn-lt"/>
            </a:endParaRPr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5890157" y="2524126"/>
            <a:ext cx="2625194" cy="2457450"/>
            <a:chOff x="5067300" y="2809875"/>
            <a:chExt cx="2981325" cy="27908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263" y="2924175"/>
              <a:ext cx="2748349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Gerade Verbindung 3"/>
            <p:cNvCxnSpPr/>
            <p:nvPr/>
          </p:nvCxnSpPr>
          <p:spPr>
            <a:xfrm>
              <a:off x="5067300" y="2809875"/>
              <a:ext cx="2981325" cy="279082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 flipH="1">
              <a:off x="5148263" y="2809875"/>
              <a:ext cx="2824162" cy="270510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74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Prinect Image Control </a:t>
            </a:r>
            <a:r>
              <a:rPr lang="en-US" dirty="0" smtClean="0"/>
              <a:t>3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Die HEI Five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1736" y="1544089"/>
            <a:ext cx="8421264" cy="49440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Nutzung von Proofs zur Druckanpassung </a:t>
            </a:r>
            <a:r>
              <a:rPr lang="de-DE" dirty="0" smtClean="0">
                <a:sym typeface="Wingdings" panose="05000000000000000000" pitchFamily="2" charset="2"/>
              </a:rPr>
              <a:t> USP!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Ersatz des klassischen Druckkontrollstreifens durch verteilte Kontrollelemente spart Tonnen von Karton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CMYK und Sonderfarben werden automatisch gefunden und geregelt. Damit wird die höchstmögliche Gleichmäßigkeit über den gesamten Druckbogen oder mehrere Nutzen erreicht </a:t>
            </a:r>
            <a:r>
              <a:rPr lang="de-DE" dirty="0" smtClean="0">
                <a:sym typeface="Wingdings" panose="05000000000000000000" pitchFamily="2" charset="2"/>
              </a:rPr>
              <a:t> USP!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Weltweit erstes System zum Regeln von Deckweiß </a:t>
            </a:r>
            <a:r>
              <a:rPr lang="de-DE" dirty="0" smtClean="0">
                <a:sym typeface="Wingdings" panose="05000000000000000000" pitchFamily="2" charset="2"/>
              </a:rPr>
              <a:t> USP!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ym typeface="Wingdings" panose="05000000000000000000" pitchFamily="2" charset="2"/>
              </a:rPr>
              <a:t>Offline </a:t>
            </a:r>
            <a:r>
              <a:rPr lang="de-DE" dirty="0" err="1" smtClean="0">
                <a:sym typeface="Wingdings" panose="05000000000000000000" pitchFamily="2" charset="2"/>
              </a:rPr>
              <a:t>Inspection</a:t>
            </a:r>
            <a:r>
              <a:rPr lang="de-DE" dirty="0" smtClean="0">
                <a:sym typeface="Wingdings" panose="05000000000000000000" pitchFamily="2" charset="2"/>
              </a:rPr>
              <a:t> für fehlerfreien Druck ohne zusätzliche Messung  USP!</a:t>
            </a:r>
          </a:p>
          <a:p>
            <a:endParaRPr lang="de-DE" dirty="0" smtClean="0"/>
          </a:p>
          <a:p>
            <a:endParaRPr lang="en-US" b="1" dirty="0">
              <a:latin typeface="+mn-lt"/>
            </a:endParaRPr>
          </a:p>
          <a:p>
            <a:endParaRPr lang="en-US" b="1" dirty="0" smtClean="0">
              <a:latin typeface="+mn-lt"/>
            </a:endParaRPr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4822030"/>
            <a:ext cx="1685925" cy="12644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55859" r="20668"/>
          <a:stretch/>
        </p:blipFill>
        <p:spPr>
          <a:xfrm>
            <a:off x="2114549" y="4822030"/>
            <a:ext cx="1685925" cy="12445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7150" y="4822030"/>
            <a:ext cx="1533525" cy="12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080" y="4822029"/>
            <a:ext cx="1656143" cy="1244567"/>
          </a:xfrm>
          <a:prstGeom prst="rect">
            <a:avLst/>
          </a:prstGeom>
        </p:spPr>
      </p:pic>
      <p:pic>
        <p:nvPicPr>
          <p:cNvPr id="11" name="Grafik 1" descr="Maschin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630" y="4822031"/>
            <a:ext cx="1656143" cy="124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514450"/>
            <a:ext cx="7574438" cy="803326"/>
          </a:xfrm>
        </p:spPr>
        <p:txBody>
          <a:bodyPr lIns="63500" tIns="0" rIns="0" bIns="0" anchor="t"/>
          <a:lstStyle/>
          <a:p>
            <a:r>
              <a:rPr lang="de-DE" dirty="0" smtClean="0">
                <a:latin typeface="Georgia"/>
              </a:rPr>
              <a:t>Gemeinsamkeiten aller Prinect Farbmesssysteme</a:t>
            </a:r>
            <a:endParaRPr lang="de-DE" dirty="0">
              <a:latin typeface="Georgia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468312" y="1434426"/>
            <a:ext cx="7705629" cy="4801322"/>
          </a:xfrm>
        </p:spPr>
        <p:txBody>
          <a:bodyPr>
            <a:noAutofit/>
          </a:bodyPr>
          <a:lstStyle/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Hochgeschwindigkeits-Spektralfotometer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Verstellung der Farbzonen auf Basis farbmetrischer Werte (sichtbare Farbabweichung) 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Spektralmessung gemäß ISO 13655, Dichtemessung gemäß ISO 5-3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Automatische Verstellung der Farbzonen an der Druckmaschine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Anzeige von ΔE, ΔF, Dichte, Tonwertzunahme, Schieben und Dublieren</a:t>
            </a:r>
            <a:r>
              <a:rPr lang="de-DE" sz="1400" baseline="30000" dirty="0" smtClean="0">
                <a:latin typeface="Georgia"/>
              </a:rPr>
              <a:t>   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Automatisches Erkennen von Position und Typ des Druckkontrollstreifens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Geeignet für Standardisierungen nach ISO 12647-2, PSO, G7, etc.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Datenbank mit </a:t>
            </a:r>
            <a:r>
              <a:rPr lang="de-DE" sz="1400" dirty="0" smtClean="0"/>
              <a:t>Pantone</a:t>
            </a:r>
            <a:r>
              <a:rPr lang="de-DE" sz="1400" baseline="30000" dirty="0" smtClean="0">
                <a:sym typeface="Symbol" pitchFamily="18" charset="2"/>
              </a:rPr>
              <a:t></a:t>
            </a:r>
            <a:r>
              <a:rPr lang="de-DE" sz="1400" dirty="0" smtClean="0"/>
              <a:t>, Pantone Plus</a:t>
            </a:r>
            <a:r>
              <a:rPr lang="de-DE" sz="1400" baseline="30000" dirty="0" smtClean="0">
                <a:sym typeface="Symbol" pitchFamily="18" charset="2"/>
              </a:rPr>
              <a:t> </a:t>
            </a:r>
            <a:r>
              <a:rPr lang="de-DE" sz="1400" dirty="0" smtClean="0"/>
              <a:t> Pantone GOE</a:t>
            </a:r>
            <a:r>
              <a:rPr lang="de-DE" sz="1400" baseline="30000" dirty="0" smtClean="0">
                <a:sym typeface="Symbol" pitchFamily="18" charset="2"/>
              </a:rPr>
              <a:t> </a:t>
            </a:r>
            <a:r>
              <a:rPr lang="de-DE" sz="1400" dirty="0" smtClean="0"/>
              <a:t> </a:t>
            </a:r>
            <a:r>
              <a:rPr lang="de-DE" sz="1400" dirty="0"/>
              <a:t>u</a:t>
            </a:r>
            <a:r>
              <a:rPr lang="de-DE" sz="1400" dirty="0" smtClean="0"/>
              <a:t>nd HKS</a:t>
            </a:r>
            <a:r>
              <a:rPr lang="de-DE" sz="1400" baseline="30000" dirty="0" smtClean="0">
                <a:sym typeface="Symbol" pitchFamily="18" charset="2"/>
              </a:rPr>
              <a:t> </a:t>
            </a:r>
            <a:endParaRPr lang="de-DE" sz="1400" baseline="30000" dirty="0" smtClean="0"/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Druckkontrollstreifen mit einer Messfeldgröße von  3,25 mm x 4,0 mm</a:t>
            </a:r>
            <a:r>
              <a:rPr lang="de-DE" sz="1400" baseline="30000" dirty="0" smtClean="0">
                <a:latin typeface="Georgia"/>
              </a:rPr>
              <a:t>1</a:t>
            </a:r>
            <a:endParaRPr lang="de-DE" sz="1400" dirty="0" smtClean="0">
              <a:latin typeface="Georgia"/>
            </a:endParaRP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Georgia"/>
              </a:rPr>
              <a:t>Netprofiler</a:t>
            </a:r>
            <a:r>
              <a:rPr lang="de-DE" sz="1400" dirty="0" smtClean="0">
                <a:latin typeface="Georgia"/>
              </a:rPr>
              <a:t> Option zur Kalibrierung des Spektralfotometers vor Ort ohne Servicetechniker mit Protokoll und Zertifikat</a:t>
            </a:r>
            <a:r>
              <a:rPr lang="de-DE" sz="1400" baseline="30000" dirty="0" smtClean="0">
                <a:latin typeface="Georgia"/>
              </a:rPr>
              <a:t>1</a:t>
            </a:r>
            <a:endParaRPr lang="de-DE" sz="1400" dirty="0" smtClean="0">
              <a:latin typeface="Georgia"/>
            </a:endParaRP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Berührungslose Messung</a:t>
            </a:r>
            <a:r>
              <a:rPr lang="de-DE" sz="1400" baseline="30000" dirty="0" smtClean="0">
                <a:latin typeface="Georgia"/>
              </a:rPr>
              <a:t>1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/>
              <a:t>Perfekte Interaktion mit Color Assistant Pro für schnelleres in-Farbe-kommen</a:t>
            </a: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/>
              <a:t>Anzeige der Messergebnisse am Wallscreen XL beim Press Center XL 2</a:t>
            </a:r>
            <a:r>
              <a:rPr lang="de-DE" sz="1400" baseline="30000" dirty="0" smtClean="0"/>
              <a:t>1</a:t>
            </a:r>
            <a:endParaRPr lang="de-DE" sz="1400" dirty="0" smtClean="0"/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Georgia"/>
              </a:rPr>
              <a:t>Ausführliche Farbreports im Analyze Point</a:t>
            </a:r>
            <a:endParaRPr lang="de-DE" sz="1400" baseline="30000" dirty="0" smtClean="0">
              <a:latin typeface="Georgia"/>
            </a:endParaRPr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400" dirty="0" smtClean="0"/>
              <a:t>Kostenloser Download von allen Digital Print </a:t>
            </a:r>
            <a:r>
              <a:rPr lang="de-DE" sz="1400" dirty="0"/>
              <a:t>C</a:t>
            </a:r>
            <a:r>
              <a:rPr lang="de-DE" sz="1400" dirty="0" smtClean="0"/>
              <a:t>ontrol Elements (DIPCO) über </a:t>
            </a:r>
            <a:r>
              <a:rPr lang="de-DE" sz="1400" dirty="0" smtClean="0">
                <a:hlinkClick r:id="rId3"/>
              </a:rPr>
              <a:t>www.heidelberg.com</a:t>
            </a:r>
            <a:r>
              <a:rPr lang="de-DE" sz="1400" dirty="0" smtClean="0"/>
              <a:t> für eine schnelle und zuverlässige Kontrolle des Druckprozesses</a:t>
            </a:r>
            <a:endParaRPr lang="de-DE" sz="1600" dirty="0" smtClean="0"/>
          </a:p>
          <a:p>
            <a:pPr marL="271463" lvl="1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latin typeface="Georgi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60028" y="6081093"/>
            <a:ext cx="18774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sz="900" baseline="30000" dirty="0">
                <a:solidFill>
                  <a:srgbClr val="004178"/>
                </a:solidFill>
                <a:cs typeface="Arial" pitchFamily="34" charset="0"/>
              </a:rPr>
              <a:t>1</a:t>
            </a:r>
            <a:r>
              <a:rPr lang="en-US" sz="900" dirty="0">
                <a:solidFill>
                  <a:srgbClr val="004178"/>
                </a:solidFill>
                <a:cs typeface="Arial" pitchFamily="34" charset="0"/>
              </a:rPr>
              <a:t> </a:t>
            </a:r>
            <a:r>
              <a:rPr lang="de-DE" sz="900" dirty="0" smtClean="0">
                <a:solidFill>
                  <a:srgbClr val="004178"/>
                </a:solidFill>
                <a:cs typeface="Arial" pitchFamily="34" charset="0"/>
              </a:rPr>
              <a:t> </a:t>
            </a:r>
            <a:r>
              <a:rPr lang="de-DE" sz="900" dirty="0">
                <a:solidFill>
                  <a:srgbClr val="004178"/>
                </a:solidFill>
                <a:cs typeface="Arial" pitchFamily="34" charset="0"/>
              </a:rPr>
              <a:t>Nicht mit Prinect Easy </a:t>
            </a:r>
            <a:r>
              <a:rPr lang="de-DE" sz="900" dirty="0" smtClean="0">
                <a:solidFill>
                  <a:srgbClr val="004178"/>
                </a:solidFill>
                <a:cs typeface="Arial" pitchFamily="34" charset="0"/>
              </a:rPr>
              <a:t>Control</a:t>
            </a:r>
            <a:endParaRPr lang="de-DE" sz="900" dirty="0">
              <a:solidFill>
                <a:srgbClr val="00417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15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</p:spPr>
        <p:txBody>
          <a:bodyPr lIns="63500" tIns="0" rIns="0" bIns="0" anchor="t"/>
          <a:lstStyle/>
          <a:p>
            <a:r>
              <a:rPr lang="de-DE" dirty="0" smtClean="0">
                <a:latin typeface="Georgia"/>
              </a:rPr>
              <a:t>Bitte bei allen Prinect Farbmesssystemen beachten!</a:t>
            </a:r>
            <a:endParaRPr lang="de-DE" dirty="0">
              <a:latin typeface="Georgia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468312" y="1341438"/>
            <a:ext cx="8453266" cy="5040312"/>
          </a:xfrm>
        </p:spPr>
        <p:txBody>
          <a:bodyPr/>
          <a:lstStyle/>
          <a:p>
            <a:pPr marL="0" indent="0">
              <a:buNone/>
            </a:pPr>
            <a:r>
              <a:rPr lang="de-DE" sz="1500" b="1" dirty="0" smtClean="0"/>
              <a:t>Bei den folgenden Anwendungen bestehen Einschränkungen bzw. keine Garantie für korrekte Messergebnisse oder Farbregelung.</a:t>
            </a:r>
          </a:p>
          <a:p>
            <a:pPr marL="627063" lvl="1" indent="-355600"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Messung von transparenten (Folien) oder metallischen Bedruckstoffoberflächen:</a:t>
            </a:r>
          </a:p>
          <a:p>
            <a:pPr marL="898525" lvl="3" indent="-269875">
              <a:buFont typeface="Arial" panose="020B0604020202020204" pitchFamily="34" charset="0"/>
              <a:buChar char="•"/>
            </a:pPr>
            <a:r>
              <a:rPr lang="de-DE" sz="1100" dirty="0" smtClean="0">
                <a:latin typeface="Georgia"/>
              </a:rPr>
              <a:t>Dies ist mit allen Prinect Farbmesssystemen grundsätzlich nur möglich wenn unter dem Druckkontrollstreifen zuvor Deckweiß gedruckt wird. Dies gilt auch für Image Control NG und Image Control 3.</a:t>
            </a:r>
          </a:p>
          <a:p>
            <a:pPr marL="898525" lvl="3" indent="-269875">
              <a:buFont typeface="Arial" panose="020B0604020202020204" pitchFamily="34" charset="0"/>
              <a:buChar char="•"/>
            </a:pPr>
            <a:r>
              <a:rPr lang="de-DE" sz="1100" dirty="0" smtClean="0">
                <a:latin typeface="Georgia"/>
              </a:rPr>
              <a:t>Die Zuverlässigkeit der Buntfarbenregelung hängt immer von der Gleichmäßigkeit des Deckweißes ab. Diese muss durch den Drucker sichergestellt sein. Mit Ausnahme des Prinect Image Control NG und Prinect Image Control 3 können die Prinect Farbmesssysteme Deckweiß weder messen noch regeln. Daher kann bei Anzeige einer Färbungs-abweichung nicht identifiziert werden, ob es sich um Schwankungen im Deckweiß oder der Buntfarbe handelt!</a:t>
            </a:r>
          </a:p>
          <a:p>
            <a:pPr marL="898525" lvl="3" indent="-269875">
              <a:buFont typeface="Arial" panose="020B0604020202020204" pitchFamily="34" charset="0"/>
              <a:buChar char="•"/>
            </a:pPr>
            <a:r>
              <a:rPr lang="de-DE" sz="1100" dirty="0" smtClean="0">
                <a:latin typeface="Georgia"/>
              </a:rPr>
              <a:t>Zur Gewährleistung der vollen Funktionalität ist unbedingt die Montageanleitung für Druckkontrollstreifen im Prinect DIPCO Paket zu beachten. Zum Download</a:t>
            </a:r>
            <a:r>
              <a:rPr lang="de-DE" sz="1100" dirty="0" smtClean="0">
                <a:latin typeface="Georgia"/>
                <a:sym typeface="Wingdings" panose="05000000000000000000" pitchFamily="2" charset="2"/>
              </a:rPr>
              <a:t> </a:t>
            </a:r>
            <a:r>
              <a:rPr lang="de-DE" sz="1100" b="1" dirty="0" smtClean="0">
                <a:solidFill>
                  <a:srgbClr val="FF41FF"/>
                </a:solidFill>
                <a:latin typeface="+mj-lt"/>
                <a:sym typeface="Wingdings" panose="05000000000000000000" pitchFamily="2" charset="2"/>
                <a:hlinkClick r:id="rId3"/>
              </a:rPr>
              <a:t>DIPCO</a:t>
            </a:r>
            <a:endParaRPr lang="de-DE" sz="1100" b="1" dirty="0" smtClean="0">
              <a:solidFill>
                <a:srgbClr val="FF41FF"/>
              </a:solidFill>
              <a:latin typeface="+mj-lt"/>
            </a:endParaRPr>
          </a:p>
          <a:p>
            <a:pPr marL="627063" lvl="1" indent="-355600">
              <a:lnSpc>
                <a:spcPct val="150000"/>
              </a:lnSpc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Messung von Metallic-Druckfarben</a:t>
            </a:r>
          </a:p>
          <a:p>
            <a:pPr marL="627063" lvl="1" indent="-355600">
              <a:lnSpc>
                <a:spcPct val="150000"/>
              </a:lnSpc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Messung von opaken und selbstleuchtende Druckfarben</a:t>
            </a:r>
          </a:p>
          <a:p>
            <a:pPr marL="627063" lvl="1" indent="-355600">
              <a:lnSpc>
                <a:spcPct val="150000"/>
              </a:lnSpc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Messung auf geprägten Bedruckstoffen</a:t>
            </a:r>
          </a:p>
          <a:p>
            <a:pPr marL="627063" lvl="1" indent="-355600">
              <a:lnSpc>
                <a:spcPct val="150000"/>
              </a:lnSpc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Messung auf farbigen Bedruckstoffen</a:t>
            </a:r>
          </a:p>
          <a:p>
            <a:pPr marL="627063" lvl="1" indent="-355600">
              <a:lnSpc>
                <a:spcPct val="150000"/>
              </a:lnSpc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Messung auf </a:t>
            </a:r>
            <a:r>
              <a:rPr lang="de-DE" sz="1600" dirty="0" err="1" smtClean="0">
                <a:latin typeface="Georgia"/>
              </a:rPr>
              <a:t>Lentikularfolien</a:t>
            </a:r>
            <a:endParaRPr lang="de-DE" sz="1600" dirty="0" smtClean="0">
              <a:latin typeface="Georgia"/>
            </a:endParaRPr>
          </a:p>
          <a:p>
            <a:pPr marL="627063" lvl="1" indent="-355600">
              <a:lnSpc>
                <a:spcPct val="150000"/>
              </a:lnSpc>
              <a:buFont typeface="Wingdings"/>
              <a:buChar char="à"/>
            </a:pPr>
            <a:r>
              <a:rPr lang="de-DE" sz="1600" dirty="0">
                <a:latin typeface="Georgia"/>
              </a:rPr>
              <a:t>M</a:t>
            </a:r>
            <a:r>
              <a:rPr lang="de-DE" sz="1600" dirty="0" smtClean="0">
                <a:latin typeface="Georgia"/>
              </a:rPr>
              <a:t>ehr als 10 Druckfarben im Geradeausdruck </a:t>
            </a:r>
            <a:r>
              <a:rPr lang="de-DE" sz="1600" dirty="0">
                <a:latin typeface="Georgia"/>
              </a:rPr>
              <a:t> </a:t>
            </a:r>
            <a:r>
              <a:rPr lang="de-DE" sz="1600" dirty="0" smtClean="0">
                <a:latin typeface="Georgia"/>
              </a:rPr>
              <a:t>  </a:t>
            </a:r>
            <a:r>
              <a:rPr lang="de-DE" sz="1500" dirty="0" smtClean="0">
                <a:latin typeface="Georgia"/>
              </a:rPr>
              <a:t>                                                                    </a:t>
            </a:r>
            <a:r>
              <a:rPr lang="de-DE" sz="1100" dirty="0" smtClean="0">
                <a:latin typeface="Georgia"/>
              </a:rPr>
              <a:t>(Easy Control: max. 8  Druckfarben)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12157" y="3827554"/>
            <a:ext cx="2355779" cy="188097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76444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itel 48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</p:spPr>
        <p:txBody>
          <a:bodyPr lIns="63500" tIns="0" rIns="0" bIns="0" anchor="t"/>
          <a:lstStyle/>
          <a:p>
            <a:pPr>
              <a:spcAft>
                <a:spcPct val="0"/>
              </a:spcAft>
            </a:pPr>
            <a:r>
              <a:rPr lang="de-DE" dirty="0" smtClean="0">
                <a:latin typeface="Georgia"/>
              </a:rPr>
              <a:t>Druckqualität schnell und zuverlässig erreichen</a:t>
            </a:r>
            <a:endParaRPr lang="en-US" dirty="0" smtClean="0">
              <a:latin typeface="Georgia"/>
            </a:endParaRPr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17"/>
          </p:nvPr>
        </p:nvSpPr>
        <p:spPr>
          <a:xfrm>
            <a:off x="436468" y="1673272"/>
            <a:ext cx="3996000" cy="4471987"/>
          </a:xfrm>
        </p:spPr>
        <p:txBody>
          <a:bodyPr/>
          <a:lstStyle/>
          <a:p>
            <a:pPr marL="254000" indent="-254000">
              <a:spcBef>
                <a:spcPts val="1200"/>
              </a:spcBef>
              <a:spcAft>
                <a:spcPts val="12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Heidelberg bietet innovative      Qualitätsmesssysteme für alle Speedmaster Druckmaschinen an: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/>
              <a:buChar char="à"/>
            </a:pPr>
            <a:r>
              <a:rPr lang="de-DE" sz="1600" dirty="0">
                <a:latin typeface="Georgia"/>
              </a:rPr>
              <a:t>A</a:t>
            </a:r>
            <a:r>
              <a:rPr lang="de-DE" sz="1600" dirty="0" smtClean="0">
                <a:latin typeface="Georgia"/>
              </a:rPr>
              <a:t>ußerhalb oder innerhalb der Druckmaschine</a:t>
            </a:r>
          </a:p>
          <a:p>
            <a:pPr marL="254000" indent="-254000">
              <a:spcBef>
                <a:spcPts val="1200"/>
              </a:spcBef>
              <a:spcAft>
                <a:spcPts val="12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Einzigartige Prinect Software Lösungen und Dienstleistungen optimieren die Produktivität  </a:t>
            </a:r>
          </a:p>
          <a:p>
            <a:pPr marL="254000" indent="-254000">
              <a:spcBef>
                <a:spcPts val="1200"/>
              </a:spcBef>
              <a:spcAft>
                <a:spcPts val="12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Der Prinect Farbworkflow passt perfekt zu allen Anforderungen und ist Maßstab in der Druckindustrie</a:t>
            </a:r>
            <a:endParaRPr lang="en-US" sz="1600" dirty="0" smtClean="0">
              <a:latin typeface="Georgia"/>
            </a:endParaRPr>
          </a:p>
        </p:txBody>
      </p:sp>
      <p:grpSp>
        <p:nvGrpSpPr>
          <p:cNvPr id="47" name="Gruppieren 388"/>
          <p:cNvGrpSpPr>
            <a:grpSpLocks/>
          </p:cNvGrpSpPr>
          <p:nvPr/>
        </p:nvGrpSpPr>
        <p:grpSpPr bwMode="auto">
          <a:xfrm>
            <a:off x="4726444" y="1968320"/>
            <a:ext cx="3898362" cy="3297787"/>
            <a:chOff x="1655764" y="2108487"/>
            <a:chExt cx="4051300" cy="3310449"/>
          </a:xfrm>
        </p:grpSpPr>
        <p:pic>
          <p:nvPicPr>
            <p:cNvPr id="53" name="Picture 3"/>
            <p:cNvPicPr preferRelativeResize="0">
              <a:picLocks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655764" y="2108487"/>
              <a:ext cx="4051300" cy="3310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Text Placeholder 2"/>
            <p:cNvSpPr txBox="1">
              <a:spLocks/>
            </p:cNvSpPr>
            <p:nvPr/>
          </p:nvSpPr>
          <p:spPr bwMode="auto">
            <a:xfrm>
              <a:off x="3001964" y="4697413"/>
              <a:ext cx="122555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34950" indent="-234950">
                <a:lnSpc>
                  <a:spcPts val="2400"/>
                </a:lnSpc>
                <a:spcBef>
                  <a:spcPts val="125"/>
                </a:spcBef>
                <a:spcAft>
                  <a:spcPts val="400"/>
                </a:spcAft>
                <a:buSzPct val="100000"/>
                <a:buFont typeface="Arial" pitchFamily="34" charset="0"/>
                <a:buNone/>
                <a:defRPr/>
              </a:pPr>
              <a:r>
                <a:rPr lang="de-DE" sz="800">
                  <a:solidFill>
                    <a:srgbClr val="004178"/>
                  </a:solidFill>
                  <a:cs typeface="Arial"/>
                </a:rPr>
                <a:t>Color Management</a:t>
              </a:r>
            </a:p>
            <a:p>
              <a:pPr marL="234950" indent="-234950">
                <a:lnSpc>
                  <a:spcPts val="2400"/>
                </a:lnSpc>
                <a:spcBef>
                  <a:spcPts val="125"/>
                </a:spcBef>
                <a:spcAft>
                  <a:spcPts val="400"/>
                </a:spcAft>
                <a:buSzPct val="100000"/>
                <a:buFont typeface="Arial" pitchFamily="34" charset="0"/>
                <a:buNone/>
                <a:defRPr/>
              </a:pPr>
              <a:endParaRPr lang="de-DE" sz="2200">
                <a:solidFill>
                  <a:srgbClr val="004178"/>
                </a:solidFill>
                <a:cs typeface="Arial"/>
              </a:endParaRPr>
            </a:p>
          </p:txBody>
        </p:sp>
        <p:sp>
          <p:nvSpPr>
            <p:cNvPr id="59" name="Text Placeholder 2"/>
            <p:cNvSpPr txBox="1">
              <a:spLocks/>
            </p:cNvSpPr>
            <p:nvPr/>
          </p:nvSpPr>
          <p:spPr bwMode="auto">
            <a:xfrm>
              <a:off x="2582988" y="4095492"/>
              <a:ext cx="1260735" cy="249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65113" indent="-233363">
                <a:lnSpc>
                  <a:spcPts val="2400"/>
                </a:lnSpc>
                <a:spcBef>
                  <a:spcPts val="125"/>
                </a:spcBef>
                <a:spcAft>
                  <a:spcPts val="400"/>
                </a:spcAft>
              </a:pPr>
              <a:r>
                <a:rPr lang="en-US" sz="800" dirty="0" err="1" smtClean="0">
                  <a:solidFill>
                    <a:srgbClr val="004178"/>
                  </a:solidFill>
                  <a:cs typeface="Arial"/>
                </a:rPr>
                <a:t>Farbvoreinstellung</a:t>
              </a:r>
              <a:endParaRPr lang="en-US" sz="800" dirty="0" smtClean="0">
                <a:solidFill>
                  <a:srgbClr val="004178"/>
                </a:solidFill>
                <a:cs typeface="Arial"/>
              </a:endParaRPr>
            </a:p>
            <a:p>
              <a:pPr marL="265113" indent="-233363">
                <a:lnSpc>
                  <a:spcPts val="2400"/>
                </a:lnSpc>
                <a:spcBef>
                  <a:spcPts val="125"/>
                </a:spcBef>
                <a:spcAft>
                  <a:spcPts val="400"/>
                </a:spcAft>
              </a:pPr>
              <a:endParaRPr lang="de-DE" sz="2200" dirty="0">
                <a:solidFill>
                  <a:srgbClr val="004178"/>
                </a:solidFill>
                <a:cs typeface="Arial"/>
              </a:endParaRPr>
            </a:p>
          </p:txBody>
        </p:sp>
        <p:sp>
          <p:nvSpPr>
            <p:cNvPr id="60" name="Text Placeholder 2"/>
            <p:cNvSpPr txBox="1">
              <a:spLocks/>
            </p:cNvSpPr>
            <p:nvPr/>
          </p:nvSpPr>
          <p:spPr bwMode="auto">
            <a:xfrm>
              <a:off x="3240089" y="2960687"/>
              <a:ext cx="1295400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ts val="125"/>
                </a:spcBef>
                <a:spcAft>
                  <a:spcPts val="400"/>
                </a:spcAft>
                <a:buSzPct val="100000"/>
                <a:buFont typeface="Arial" pitchFamily="34" charset="0"/>
                <a:buNone/>
                <a:defRPr/>
              </a:pPr>
              <a:r>
                <a:rPr lang="en-US" sz="800" dirty="0" err="1" smtClean="0">
                  <a:solidFill>
                    <a:srgbClr val="004178"/>
                  </a:solidFill>
                  <a:cs typeface="Arial"/>
                </a:rPr>
                <a:t>Farbmesssysteme</a:t>
              </a:r>
              <a:endParaRPr lang="en-US" sz="800" dirty="0" smtClean="0">
                <a:solidFill>
                  <a:srgbClr val="004178"/>
                </a:solidFill>
                <a:cs typeface="Arial"/>
              </a:endParaRPr>
            </a:p>
            <a:p>
              <a:pPr marL="234950" indent="-234950" algn="ctr">
                <a:lnSpc>
                  <a:spcPts val="2400"/>
                </a:lnSpc>
                <a:spcBef>
                  <a:spcPts val="125"/>
                </a:spcBef>
                <a:spcAft>
                  <a:spcPts val="400"/>
                </a:spcAft>
                <a:buSzPct val="100000"/>
                <a:buFont typeface="Arial" pitchFamily="34" charset="0"/>
                <a:buNone/>
                <a:defRPr/>
              </a:pPr>
              <a:endParaRPr lang="de-DE" sz="2200" dirty="0">
                <a:solidFill>
                  <a:srgbClr val="004178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197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52" name="Rectangle 77"/>
          <p:cNvSpPr>
            <a:spLocks noChangeArrowheads="1"/>
          </p:cNvSpPr>
          <p:nvPr/>
        </p:nvSpPr>
        <p:spPr bwMode="auto">
          <a:xfrm>
            <a:off x="3206739" y="2572388"/>
            <a:ext cx="2373630" cy="1494943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976" name="Rectangle 24"/>
          <p:cNvSpPr>
            <a:spLocks noChangeArrowheads="1"/>
          </p:cNvSpPr>
          <p:nvPr/>
        </p:nvSpPr>
        <p:spPr bwMode="auto">
          <a:xfrm>
            <a:off x="4890384" y="4051843"/>
            <a:ext cx="789045" cy="32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284163" indent="-284163" algn="r" defTabSz="762000" eaLnBrk="0" hangingPunct="0"/>
            <a:r>
              <a:rPr lang="en-US" sz="1300" dirty="0" err="1" smtClean="0">
                <a:solidFill>
                  <a:srgbClr val="004178"/>
                </a:solidFill>
                <a:cs typeface="Arial"/>
              </a:rPr>
              <a:t>Bogen</a:t>
            </a:r>
            <a:endParaRPr lang="en-US" sz="13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39979" name="Rectangle 25"/>
          <p:cNvSpPr>
            <a:spLocks noChangeArrowheads="1"/>
          </p:cNvSpPr>
          <p:nvPr/>
        </p:nvSpPr>
        <p:spPr bwMode="auto">
          <a:xfrm rot="16200000">
            <a:off x="-144044" y="2658580"/>
            <a:ext cx="1451014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284163" indent="-284163" defTabSz="762000" eaLnBrk="0" hangingPunct="0"/>
            <a:r>
              <a:rPr lang="en-US" sz="1300" dirty="0" err="1" smtClean="0">
                <a:solidFill>
                  <a:srgbClr val="004178"/>
                </a:solidFill>
                <a:cs typeface="Arial"/>
              </a:rPr>
              <a:t>Färbu</a:t>
            </a:r>
            <a:r>
              <a:rPr lang="de-DE" sz="1300" dirty="0" err="1" smtClean="0">
                <a:solidFill>
                  <a:srgbClr val="004178"/>
                </a:solidFill>
                <a:cs typeface="Arial"/>
              </a:rPr>
              <a:t>ngsprozess</a:t>
            </a:r>
            <a:endParaRPr lang="en-US" sz="13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3191681" y="2288061"/>
            <a:ext cx="0" cy="1773675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973" name="Rectangle 24"/>
          <p:cNvSpPr>
            <a:spLocks noChangeArrowheads="1"/>
          </p:cNvSpPr>
          <p:nvPr/>
        </p:nvSpPr>
        <p:spPr bwMode="auto">
          <a:xfrm>
            <a:off x="3048968" y="4048165"/>
            <a:ext cx="442595" cy="34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284163" indent="-284163" defTabSz="762000" eaLnBrk="0" hangingPunct="0"/>
            <a:r>
              <a:rPr lang="en-US" sz="1300" dirty="0">
                <a:solidFill>
                  <a:srgbClr val="00B050"/>
                </a:solidFill>
                <a:cs typeface="Arial"/>
              </a:rPr>
              <a:t>OK</a:t>
            </a:r>
          </a:p>
        </p:txBody>
      </p:sp>
      <p:sp>
        <p:nvSpPr>
          <p:cNvPr id="39941" name="Titel 48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</p:spPr>
        <p:txBody>
          <a:bodyPr lIns="63500" tIns="0" rIns="0" bIns="0" anchor="t"/>
          <a:lstStyle/>
          <a:p>
            <a:pPr>
              <a:spcAft>
                <a:spcPct val="0"/>
              </a:spcAft>
            </a:pPr>
            <a:r>
              <a:rPr lang="de-DE" dirty="0" smtClean="0">
                <a:latin typeface="Georgia"/>
              </a:rPr>
              <a:t>Druckqualität schnell und zuverlässig erreichen</a:t>
            </a:r>
            <a:endParaRPr lang="en-US" dirty="0" smtClean="0">
              <a:latin typeface="Georgia"/>
            </a:endParaRPr>
          </a:p>
        </p:txBody>
      </p:sp>
      <p:sp>
        <p:nvSpPr>
          <p:cNvPr id="56" name="Rectangle 24"/>
          <p:cNvSpPr>
            <a:spLocks noChangeArrowheads="1"/>
          </p:cNvSpPr>
          <p:nvPr/>
        </p:nvSpPr>
        <p:spPr bwMode="auto">
          <a:xfrm>
            <a:off x="1554152" y="2041681"/>
            <a:ext cx="11715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284163" indent="-284163" defTabSz="762000" eaLnBrk="0" hangingPunct="0"/>
            <a:r>
              <a:rPr lang="de-DE" sz="1300" dirty="0" smtClean="0">
                <a:solidFill>
                  <a:srgbClr val="004178"/>
                </a:solidFill>
                <a:cs typeface="Arial"/>
              </a:rPr>
              <a:t>Rüsten</a:t>
            </a:r>
            <a:endParaRPr lang="en-US" sz="13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3914764" y="2040094"/>
            <a:ext cx="11715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284163" indent="-284163" defTabSz="762000" eaLnBrk="0" hangingPunct="0"/>
            <a:r>
              <a:rPr lang="de-DE" sz="1300" dirty="0" smtClean="0">
                <a:solidFill>
                  <a:srgbClr val="004178"/>
                </a:solidFill>
                <a:cs typeface="Arial"/>
              </a:rPr>
              <a:t>Produktion</a:t>
            </a:r>
            <a:endParaRPr lang="en-US" sz="1300" dirty="0">
              <a:solidFill>
                <a:srgbClr val="004178"/>
              </a:solidFill>
              <a:cs typeface="Arial"/>
            </a:endParaRPr>
          </a:p>
        </p:txBody>
      </p:sp>
      <p:cxnSp>
        <p:nvCxnSpPr>
          <p:cNvPr id="54" name="Gerade Verbindung 53"/>
          <p:cNvCxnSpPr/>
          <p:nvPr/>
        </p:nvCxnSpPr>
        <p:spPr>
          <a:xfrm>
            <a:off x="724770" y="2577621"/>
            <a:ext cx="483489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lgDash"/>
            <a:round/>
            <a:headEnd/>
            <a:tailEnd/>
          </a:ln>
        </p:spPr>
      </p:cxnSp>
      <p:cxnSp>
        <p:nvCxnSpPr>
          <p:cNvPr id="52" name="Gerade Verbindung mit Pfeil 51"/>
          <p:cNvCxnSpPr/>
          <p:nvPr/>
        </p:nvCxnSpPr>
        <p:spPr>
          <a:xfrm rot="5400000" flipH="1" flipV="1">
            <a:off x="-263457" y="3113323"/>
            <a:ext cx="1932464" cy="1588"/>
          </a:xfrm>
          <a:prstGeom prst="straightConnector1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lg" len="lg"/>
          </a:ln>
        </p:spPr>
      </p:cxnSp>
      <p:cxnSp>
        <p:nvCxnSpPr>
          <p:cNvPr id="50" name="Gerade Verbindung mit Pfeil 49"/>
          <p:cNvCxnSpPr/>
          <p:nvPr/>
        </p:nvCxnSpPr>
        <p:spPr>
          <a:xfrm>
            <a:off x="714999" y="4067331"/>
            <a:ext cx="4994910" cy="1588"/>
          </a:xfrm>
          <a:prstGeom prst="straightConnector1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lg" len="lg"/>
          </a:ln>
        </p:spPr>
      </p:cxnSp>
      <p:sp>
        <p:nvSpPr>
          <p:cNvPr id="14" name="AutoShape 83"/>
          <p:cNvSpPr>
            <a:spLocks noChangeArrowheads="1"/>
          </p:cNvSpPr>
          <p:nvPr/>
        </p:nvSpPr>
        <p:spPr bwMode="auto">
          <a:xfrm>
            <a:off x="721349" y="2857656"/>
            <a:ext cx="1071880" cy="531813"/>
          </a:xfrm>
          <a:prstGeom prst="roundRect">
            <a:avLst>
              <a:gd name="adj" fmla="val 43505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39971" name="Rectangle 24"/>
          <p:cNvSpPr>
            <a:spLocks noChangeArrowheads="1"/>
          </p:cNvSpPr>
          <p:nvPr/>
        </p:nvSpPr>
        <p:spPr bwMode="auto">
          <a:xfrm>
            <a:off x="740876" y="3583678"/>
            <a:ext cx="1083734" cy="43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algn="ctr" defTabSz="762000" eaLnBrk="0" hangingPunct="0"/>
            <a:r>
              <a:rPr lang="en-US" sz="1000" dirty="0" err="1" smtClean="0">
                <a:solidFill>
                  <a:srgbClr val="004178"/>
                </a:solidFill>
                <a:cs typeface="Arial"/>
              </a:rPr>
              <a:t>Farbvor-einstellung</a:t>
            </a:r>
            <a:endParaRPr lang="en-US" sz="10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722302" y="2852894"/>
            <a:ext cx="1071562" cy="465137"/>
          </a:xfrm>
          <a:custGeom>
            <a:avLst/>
            <a:gdLst>
              <a:gd name="T0" fmla="*/ 0 w 605"/>
              <a:gd name="T1" fmla="*/ 99 h 99"/>
              <a:gd name="T2" fmla="*/ 60 w 605"/>
              <a:gd name="T3" fmla="*/ 45 h 99"/>
              <a:gd name="T4" fmla="*/ 186 w 605"/>
              <a:gd name="T5" fmla="*/ 21 h 99"/>
              <a:gd name="T6" fmla="*/ 414 w 605"/>
              <a:gd name="T7" fmla="*/ 5 h 99"/>
              <a:gd name="T8" fmla="*/ 605 w 605"/>
              <a:gd name="T9" fmla="*/ 0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99"/>
              <a:gd name="T17" fmla="*/ 605 w 605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99">
                <a:moveTo>
                  <a:pt x="0" y="99"/>
                </a:moveTo>
                <a:cubicBezTo>
                  <a:pt x="10" y="90"/>
                  <a:pt x="29" y="58"/>
                  <a:pt x="60" y="45"/>
                </a:cubicBezTo>
                <a:cubicBezTo>
                  <a:pt x="91" y="32"/>
                  <a:pt x="127" y="28"/>
                  <a:pt x="186" y="21"/>
                </a:cubicBezTo>
                <a:cubicBezTo>
                  <a:pt x="245" y="14"/>
                  <a:pt x="344" y="8"/>
                  <a:pt x="414" y="5"/>
                </a:cubicBezTo>
                <a:cubicBezTo>
                  <a:pt x="484" y="2"/>
                  <a:pt x="565" y="1"/>
                  <a:pt x="605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8" name="Gerade Verbindung 57"/>
          <p:cNvCxnSpPr/>
          <p:nvPr/>
        </p:nvCxnSpPr>
        <p:spPr>
          <a:xfrm rot="5400000" flipH="1" flipV="1">
            <a:off x="1057899" y="3320571"/>
            <a:ext cx="147828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</p:spPr>
      </p:cxnSp>
      <p:cxnSp>
        <p:nvCxnSpPr>
          <p:cNvPr id="64" name="Gerade Verbindung mit Pfeil 63"/>
          <p:cNvCxnSpPr/>
          <p:nvPr/>
        </p:nvCxnSpPr>
        <p:spPr>
          <a:xfrm>
            <a:off x="749289" y="3525827"/>
            <a:ext cx="10248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83"/>
          <p:cNvSpPr>
            <a:spLocks noChangeArrowheads="1"/>
          </p:cNvSpPr>
          <p:nvPr/>
        </p:nvSpPr>
        <p:spPr bwMode="auto">
          <a:xfrm>
            <a:off x="1789419" y="2577304"/>
            <a:ext cx="1398270" cy="423862"/>
          </a:xfrm>
          <a:prstGeom prst="roundRect">
            <a:avLst>
              <a:gd name="adj" fmla="val 43505"/>
            </a:avLst>
          </a:prstGeom>
          <a:gradFill>
            <a:gsLst>
              <a:gs pos="61000">
                <a:srgbClr val="FBEAC7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39966" name="Rectangle 24"/>
          <p:cNvSpPr>
            <a:spLocks noChangeArrowheads="1"/>
          </p:cNvSpPr>
          <p:nvPr/>
        </p:nvSpPr>
        <p:spPr bwMode="auto">
          <a:xfrm>
            <a:off x="1794921" y="3588495"/>
            <a:ext cx="1438487" cy="48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algn="ctr" defTabSz="762000" eaLnBrk="0" hangingPunct="0"/>
            <a:r>
              <a:rPr lang="en-US" sz="1000" dirty="0" err="1" smtClean="0">
                <a:solidFill>
                  <a:srgbClr val="004178"/>
                </a:solidFill>
                <a:cs typeface="Arial"/>
              </a:rPr>
              <a:t>Farbmesssystem</a:t>
            </a:r>
            <a:r>
              <a:rPr lang="en-US" sz="1000" dirty="0" smtClean="0">
                <a:solidFill>
                  <a:srgbClr val="004178"/>
                </a:solidFill>
                <a:cs typeface="Arial"/>
              </a:rPr>
              <a:t> / </a:t>
            </a:r>
          </a:p>
          <a:p>
            <a:pPr algn="ctr" defTabSz="762000" eaLnBrk="0" hangingPunct="0"/>
            <a:r>
              <a:rPr lang="en-US" sz="1000" dirty="0" smtClean="0">
                <a:solidFill>
                  <a:srgbClr val="004178"/>
                </a:solidFill>
                <a:cs typeface="Arial"/>
              </a:rPr>
              <a:t>PDF-</a:t>
            </a:r>
            <a:r>
              <a:rPr lang="en-US" sz="1000" dirty="0" err="1" smtClean="0">
                <a:solidFill>
                  <a:srgbClr val="004178"/>
                </a:solidFill>
                <a:cs typeface="Arial"/>
              </a:rPr>
              <a:t>Vergleich</a:t>
            </a:r>
            <a:endParaRPr lang="en-US" sz="10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24" name="Freeform 18"/>
          <p:cNvSpPr>
            <a:spLocks/>
          </p:cNvSpPr>
          <p:nvPr/>
        </p:nvSpPr>
        <p:spPr bwMode="auto">
          <a:xfrm>
            <a:off x="2362189" y="2586673"/>
            <a:ext cx="806450" cy="158588"/>
          </a:xfrm>
          <a:custGeom>
            <a:avLst/>
            <a:gdLst>
              <a:gd name="T0" fmla="*/ 0 w 496"/>
              <a:gd name="T1" fmla="*/ 97 h 99"/>
              <a:gd name="T2" fmla="*/ 79 w 496"/>
              <a:gd name="T3" fmla="*/ 85 h 99"/>
              <a:gd name="T4" fmla="*/ 233 w 496"/>
              <a:gd name="T5" fmla="*/ 14 h 99"/>
              <a:gd name="T6" fmla="*/ 496 w 496"/>
              <a:gd name="T7" fmla="*/ 2 h 99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99"/>
              <a:gd name="T14" fmla="*/ 496 w 496"/>
              <a:gd name="T15" fmla="*/ 99 h 99"/>
              <a:gd name="connsiteX0" fmla="*/ 0 w 496"/>
              <a:gd name="connsiteY0" fmla="*/ 97 h 99"/>
              <a:gd name="connsiteX1" fmla="*/ 79 w 496"/>
              <a:gd name="connsiteY1" fmla="*/ 85 h 99"/>
              <a:gd name="connsiteX2" fmla="*/ 233 w 496"/>
              <a:gd name="connsiteY2" fmla="*/ 14 h 99"/>
              <a:gd name="connsiteX3" fmla="*/ 496 w 496"/>
              <a:gd name="connsiteY3" fmla="*/ 2 h 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" h="99">
                <a:moveTo>
                  <a:pt x="0" y="97"/>
                </a:moveTo>
                <a:cubicBezTo>
                  <a:pt x="13" y="96"/>
                  <a:pt x="40" y="99"/>
                  <a:pt x="79" y="85"/>
                </a:cubicBezTo>
                <a:cubicBezTo>
                  <a:pt x="118" y="71"/>
                  <a:pt x="164" y="28"/>
                  <a:pt x="233" y="14"/>
                </a:cubicBezTo>
                <a:cubicBezTo>
                  <a:pt x="302" y="0"/>
                  <a:pt x="442" y="4"/>
                  <a:pt x="496" y="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1" name="Freeform 18"/>
          <p:cNvSpPr>
            <a:spLocks/>
          </p:cNvSpPr>
          <p:nvPr/>
        </p:nvSpPr>
        <p:spPr bwMode="auto">
          <a:xfrm>
            <a:off x="1793229" y="2741769"/>
            <a:ext cx="594360" cy="114300"/>
          </a:xfrm>
          <a:custGeom>
            <a:avLst/>
            <a:gdLst>
              <a:gd name="T0" fmla="*/ 0 w 496"/>
              <a:gd name="T1" fmla="*/ 97 h 99"/>
              <a:gd name="T2" fmla="*/ 79 w 496"/>
              <a:gd name="T3" fmla="*/ 85 h 99"/>
              <a:gd name="T4" fmla="*/ 233 w 496"/>
              <a:gd name="T5" fmla="*/ 14 h 99"/>
              <a:gd name="T6" fmla="*/ 496 w 496"/>
              <a:gd name="T7" fmla="*/ 2 h 99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99"/>
              <a:gd name="T14" fmla="*/ 496 w 496"/>
              <a:gd name="T15" fmla="*/ 99 h 99"/>
              <a:gd name="connsiteX0" fmla="*/ 0 w 496"/>
              <a:gd name="connsiteY0" fmla="*/ 97 h 99"/>
              <a:gd name="connsiteX1" fmla="*/ 79 w 496"/>
              <a:gd name="connsiteY1" fmla="*/ 85 h 99"/>
              <a:gd name="connsiteX2" fmla="*/ 233 w 496"/>
              <a:gd name="connsiteY2" fmla="*/ 14 h 99"/>
              <a:gd name="connsiteX3" fmla="*/ 496 w 496"/>
              <a:gd name="connsiteY3" fmla="*/ 2 h 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" h="99">
                <a:moveTo>
                  <a:pt x="0" y="97"/>
                </a:moveTo>
                <a:cubicBezTo>
                  <a:pt x="13" y="96"/>
                  <a:pt x="40" y="99"/>
                  <a:pt x="79" y="85"/>
                </a:cubicBezTo>
                <a:cubicBezTo>
                  <a:pt x="118" y="71"/>
                  <a:pt x="164" y="28"/>
                  <a:pt x="233" y="14"/>
                </a:cubicBezTo>
                <a:cubicBezTo>
                  <a:pt x="302" y="0"/>
                  <a:pt x="442" y="4"/>
                  <a:pt x="496" y="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5" name="Gerade Verbindung mit Pfeil 64"/>
          <p:cNvCxnSpPr/>
          <p:nvPr/>
        </p:nvCxnSpPr>
        <p:spPr>
          <a:xfrm>
            <a:off x="1823709" y="3525827"/>
            <a:ext cx="1341120" cy="1588"/>
          </a:xfrm>
          <a:prstGeom prst="straightConnector1">
            <a:avLst/>
          </a:prstGeom>
          <a:ln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6136931" y="1861831"/>
            <a:ext cx="2665985" cy="74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182563" indent="-182563" defTabSz="762000" eaLnBrk="0" hangingPunct="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rgbClr val="004178"/>
                </a:solidFill>
                <a:cs typeface="Arial"/>
              </a:rPr>
              <a:t>Pressroom Manager</a:t>
            </a:r>
            <a:endParaRPr lang="de-DE" sz="1000" dirty="0">
              <a:solidFill>
                <a:srgbClr val="004178"/>
              </a:solidFill>
              <a:cs typeface="Arial"/>
            </a:endParaRPr>
          </a:p>
          <a:p>
            <a:pPr marL="182563" indent="-182563" defTabSz="762000" eaLnBrk="0" hangingPunct="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rgbClr val="004178"/>
                </a:solidFill>
                <a:cs typeface="Arial"/>
              </a:rPr>
              <a:t>Press </a:t>
            </a:r>
            <a:r>
              <a:rPr lang="de-DE" sz="1000" dirty="0">
                <a:solidFill>
                  <a:srgbClr val="004178"/>
                </a:solidFill>
                <a:cs typeface="Arial"/>
              </a:rPr>
              <a:t>Center </a:t>
            </a:r>
            <a:r>
              <a:rPr lang="de-DE" sz="1000" dirty="0" smtClean="0">
                <a:solidFill>
                  <a:srgbClr val="004178"/>
                </a:solidFill>
                <a:cs typeface="Arial"/>
              </a:rPr>
              <a:t>2/XL 2 mit Intellistart und  Color Assistant Pro </a:t>
            </a:r>
          </a:p>
          <a:p>
            <a:pPr marL="182563" indent="-182563" defTabSz="762000" eaLnBrk="0" hangingPunct="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rgbClr val="004178"/>
                </a:solidFill>
                <a:cs typeface="Arial"/>
              </a:rPr>
              <a:t>Prinect Qualitätsmanagement und                     Print Color Management</a:t>
            </a:r>
          </a:p>
          <a:p>
            <a:pPr marL="171450" indent="-171450" defTabSz="762000" eaLnBrk="0" hangingPunct="0">
              <a:buFont typeface="Wingdings"/>
              <a:buChar char="à"/>
            </a:pP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AutoShape 83"/>
          <p:cNvSpPr>
            <a:spLocks noChangeArrowheads="1"/>
          </p:cNvSpPr>
          <p:nvPr/>
        </p:nvSpPr>
        <p:spPr bwMode="auto">
          <a:xfrm>
            <a:off x="5927936" y="1938854"/>
            <a:ext cx="112543" cy="531813"/>
          </a:xfrm>
          <a:prstGeom prst="roundRect">
            <a:avLst>
              <a:gd name="adj" fmla="val 43505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de-DE" sz="2000">
              <a:solidFill>
                <a:srgbClr val="000000"/>
              </a:solidFill>
            </a:endParaRPr>
          </a:p>
        </p:txBody>
      </p:sp>
      <p:grpSp>
        <p:nvGrpSpPr>
          <p:cNvPr id="2" name="Gruppieren 61"/>
          <p:cNvGrpSpPr/>
          <p:nvPr/>
        </p:nvGrpSpPr>
        <p:grpSpPr>
          <a:xfrm>
            <a:off x="5926406" y="2820372"/>
            <a:ext cx="2955201" cy="738066"/>
            <a:chOff x="5991719" y="2885676"/>
            <a:chExt cx="2751037" cy="738066"/>
          </a:xfrm>
        </p:grpSpPr>
        <p:sp>
          <p:nvSpPr>
            <p:cNvPr id="48" name="AutoShape 83"/>
            <p:cNvSpPr>
              <a:spLocks noChangeArrowheads="1"/>
            </p:cNvSpPr>
            <p:nvPr/>
          </p:nvSpPr>
          <p:spPr bwMode="auto">
            <a:xfrm>
              <a:off x="5991719" y="2983568"/>
              <a:ext cx="111600" cy="532800"/>
            </a:xfrm>
            <a:prstGeom prst="roundRect">
              <a:avLst>
                <a:gd name="adj" fmla="val 43505"/>
              </a:avLst>
            </a:prstGeom>
            <a:gradFill>
              <a:gsLst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6200000" scaled="0"/>
            </a:gradFill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6199890" y="2885676"/>
              <a:ext cx="2542866" cy="738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/>
            <a:lstStyle/>
            <a:p>
              <a:pPr marL="179388" indent="-179388" defTabSz="762000" eaLnBrk="0" hangingPunct="0">
                <a:buFont typeface="Arial" pitchFamily="34" charset="0"/>
                <a:buChar char="•"/>
              </a:pPr>
              <a:r>
                <a:rPr lang="de-DE" sz="1000" dirty="0" smtClean="0">
                  <a:solidFill>
                    <a:srgbClr val="004178"/>
                  </a:solidFill>
                  <a:cs typeface="Arial"/>
                </a:rPr>
                <a:t>Easy Control, Axis Control,    </a:t>
              </a:r>
            </a:p>
            <a:p>
              <a:pPr defTabSz="762000" eaLnBrk="0" hangingPunct="0"/>
              <a:r>
                <a:rPr lang="de-DE" sz="1000" dirty="0">
                  <a:solidFill>
                    <a:srgbClr val="004178"/>
                  </a:solidFill>
                  <a:cs typeface="Arial"/>
                </a:rPr>
                <a:t> </a:t>
              </a:r>
              <a:r>
                <a:rPr lang="de-DE" sz="1000" dirty="0" smtClean="0">
                  <a:solidFill>
                    <a:srgbClr val="004178"/>
                  </a:solidFill>
                  <a:cs typeface="Arial"/>
                </a:rPr>
                <a:t>     Image Control 3 oder Inpress Control 2</a:t>
              </a:r>
            </a:p>
            <a:p>
              <a:pPr marL="179388" indent="-179388" defTabSz="762000" eaLnBrk="0" hangingPunct="0">
                <a:buFont typeface="Arial" pitchFamily="34" charset="0"/>
                <a:buChar char="•"/>
              </a:pPr>
              <a:r>
                <a:rPr lang="de-DE" sz="1000" dirty="0" smtClean="0">
                  <a:solidFill>
                    <a:srgbClr val="004178"/>
                  </a:solidFill>
                  <a:cs typeface="Arial"/>
                </a:rPr>
                <a:t>Inspection Control 2 mit PDF Vergleich</a:t>
              </a:r>
            </a:p>
            <a:p>
              <a:pPr marL="179388" indent="-179388" defTabSz="762000" eaLnBrk="0" hangingPunct="0">
                <a:buFont typeface="Arial" pitchFamily="34" charset="0"/>
                <a:buChar char="•"/>
              </a:pPr>
              <a:r>
                <a:rPr lang="de-DE" sz="1000" dirty="0" smtClean="0">
                  <a:solidFill>
                    <a:srgbClr val="004178"/>
                  </a:solidFill>
                  <a:cs typeface="Arial"/>
                </a:rPr>
                <a:t>Prinect Qualitätsmanagement und         Print Color Management</a:t>
              </a:r>
            </a:p>
          </p:txBody>
        </p:sp>
      </p:grpSp>
      <p:sp>
        <p:nvSpPr>
          <p:cNvPr id="49" name="AutoShape 83"/>
          <p:cNvSpPr>
            <a:spLocks noChangeArrowheads="1"/>
          </p:cNvSpPr>
          <p:nvPr/>
        </p:nvSpPr>
        <p:spPr bwMode="auto">
          <a:xfrm>
            <a:off x="5923405" y="3938418"/>
            <a:ext cx="121846" cy="532800"/>
          </a:xfrm>
          <a:prstGeom prst="roundRect">
            <a:avLst>
              <a:gd name="adj" fmla="val 43505"/>
            </a:avLst>
          </a:prstGeom>
          <a:solidFill>
            <a:srgbClr val="D4D8D6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6153361" y="3858419"/>
            <a:ext cx="2553326" cy="8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182563" indent="-182563" defTabSz="762000" eaLnBrk="0" hangingPunct="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rgbClr val="004178"/>
                </a:solidFill>
                <a:cs typeface="Arial"/>
              </a:rPr>
              <a:t>Easy Control, Axis Control, </a:t>
            </a:r>
          </a:p>
          <a:p>
            <a:pPr marL="182563" indent="-182563" defTabSz="762000" eaLnBrk="0" hangingPunct="0"/>
            <a:r>
              <a:rPr lang="de-DE" sz="1000" dirty="0">
                <a:solidFill>
                  <a:srgbClr val="004178"/>
                </a:solidFill>
                <a:cs typeface="Arial"/>
              </a:rPr>
              <a:t> </a:t>
            </a:r>
            <a:r>
              <a:rPr lang="de-DE" sz="1000" dirty="0" smtClean="0">
                <a:solidFill>
                  <a:srgbClr val="004178"/>
                </a:solidFill>
                <a:cs typeface="Arial"/>
              </a:rPr>
              <a:t>     Image Control 3 oder Inpress Control 2</a:t>
            </a:r>
          </a:p>
          <a:p>
            <a:pPr marL="182563" indent="-182563" defTabSz="762000" eaLnBrk="0" hangingPunct="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rgbClr val="004178"/>
                </a:solidFill>
                <a:cs typeface="Arial"/>
              </a:rPr>
              <a:t>Inspection Control 2</a:t>
            </a:r>
          </a:p>
          <a:p>
            <a:pPr marL="182563" indent="-182563" defTabSz="762000" eaLnBrk="0" hangingPunct="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rgbClr val="004178"/>
                </a:solidFill>
                <a:cs typeface="Arial"/>
              </a:rPr>
              <a:t>Pressroom Manager mit Analyze Point</a:t>
            </a:r>
          </a:p>
          <a:p>
            <a:pPr marL="182563" indent="-182563" defTabSz="762000" eaLnBrk="0" hangingPunct="0">
              <a:buFont typeface="Arial" panose="020B0604020202020204" pitchFamily="34" charset="0"/>
              <a:buChar char="•"/>
            </a:pPr>
            <a:r>
              <a:rPr lang="de-DE" sz="1000" dirty="0" smtClean="0">
                <a:solidFill>
                  <a:srgbClr val="004178"/>
                </a:solidFill>
                <a:cs typeface="Arial"/>
              </a:rPr>
              <a:t>Prinect Qualitätsmanagement</a:t>
            </a:r>
          </a:p>
        </p:txBody>
      </p:sp>
      <p:sp>
        <p:nvSpPr>
          <p:cNvPr id="44" name="Rechteck 43"/>
          <p:cNvSpPr/>
          <p:nvPr/>
        </p:nvSpPr>
        <p:spPr bwMode="auto">
          <a:xfrm>
            <a:off x="0" y="5496808"/>
            <a:ext cx="9144000" cy="88407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tIns="72000" bIns="72000" anchor="ctr" anchorCtr="1">
            <a:spAutoFit/>
          </a:bodyPr>
          <a:lstStyle/>
          <a:p>
            <a:pPr algn="ctr">
              <a:defRPr/>
            </a:pPr>
            <a:r>
              <a:rPr lang="de-DE" sz="2300" dirty="0" smtClean="0">
                <a:solidFill>
                  <a:srgbClr val="FFFFFF"/>
                </a:solidFill>
                <a:cs typeface="Arial"/>
              </a:rPr>
              <a:t>Signifikante Papiereinsparungen und kurze Rüstzeiten</a:t>
            </a:r>
          </a:p>
          <a:p>
            <a:pPr algn="ctr">
              <a:defRPr/>
            </a:pPr>
            <a:r>
              <a:rPr lang="de-DE" sz="2300" dirty="0" smtClean="0">
                <a:solidFill>
                  <a:srgbClr val="FFFFFF"/>
                </a:solidFill>
                <a:cs typeface="Arial"/>
              </a:rPr>
              <a:t>durch kontrollierte Prozesse</a:t>
            </a:r>
            <a:endParaRPr lang="de-DE" sz="23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0" name="AutoShape 83"/>
          <p:cNvSpPr>
            <a:spLocks noChangeArrowheads="1"/>
          </p:cNvSpPr>
          <p:nvPr/>
        </p:nvSpPr>
        <p:spPr bwMode="auto">
          <a:xfrm>
            <a:off x="3213089" y="2371881"/>
            <a:ext cx="2357438" cy="423863"/>
          </a:xfrm>
          <a:prstGeom prst="roundRect">
            <a:avLst>
              <a:gd name="adj" fmla="val 43505"/>
            </a:avLst>
          </a:prstGeom>
          <a:gradFill>
            <a:gsLst>
              <a:gs pos="100000">
                <a:schemeClr val="bg2"/>
              </a:gs>
              <a:gs pos="100000">
                <a:srgbClr val="FEE7F2"/>
              </a:gs>
            </a:gsLst>
            <a:lin ang="16200000" scaled="0"/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39955" name="Rectangle 24"/>
          <p:cNvSpPr>
            <a:spLocks noChangeArrowheads="1"/>
          </p:cNvSpPr>
          <p:nvPr/>
        </p:nvSpPr>
        <p:spPr bwMode="auto">
          <a:xfrm>
            <a:off x="3210768" y="3586306"/>
            <a:ext cx="2365791" cy="31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284163" indent="-284163" algn="ctr" defTabSz="762000" eaLnBrk="0" hangingPunct="0"/>
            <a:r>
              <a:rPr lang="en-US" sz="1000" dirty="0" err="1" smtClean="0">
                <a:solidFill>
                  <a:srgbClr val="004178"/>
                </a:solidFill>
                <a:cs typeface="Arial"/>
              </a:rPr>
              <a:t>Farbmesssystem</a:t>
            </a:r>
            <a:r>
              <a:rPr lang="en-US" sz="1000" dirty="0" smtClean="0">
                <a:solidFill>
                  <a:srgbClr val="004178"/>
                </a:solidFill>
                <a:cs typeface="Arial"/>
              </a:rPr>
              <a:t> / </a:t>
            </a:r>
          </a:p>
          <a:p>
            <a:pPr marL="284163" indent="-284163" algn="ctr" defTabSz="762000" eaLnBrk="0" hangingPunct="0"/>
            <a:r>
              <a:rPr lang="en-US" sz="1000" dirty="0" err="1" smtClean="0">
                <a:solidFill>
                  <a:srgbClr val="004178"/>
                </a:solidFill>
                <a:cs typeface="Arial"/>
              </a:rPr>
              <a:t>Bogeninspektion</a:t>
            </a:r>
            <a:endParaRPr lang="en-US" sz="1000" dirty="0" smtClean="0">
              <a:solidFill>
                <a:srgbClr val="004178"/>
              </a:solidFill>
              <a:cs typeface="Arial"/>
            </a:endParaRPr>
          </a:p>
          <a:p>
            <a:pPr marL="284163" indent="-284163" algn="ctr" defTabSz="762000" eaLnBrk="0" hangingPunct="0"/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73" name="Gerade Verbindung 72"/>
          <p:cNvCxnSpPr/>
          <p:nvPr/>
        </p:nvCxnSpPr>
        <p:spPr>
          <a:xfrm flipV="1">
            <a:off x="3208562" y="2578256"/>
            <a:ext cx="2359025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/>
          <p:cNvCxnSpPr/>
          <p:nvPr/>
        </p:nvCxnSpPr>
        <p:spPr>
          <a:xfrm>
            <a:off x="3233409" y="3525827"/>
            <a:ext cx="2331720" cy="1588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720673" y="2378989"/>
            <a:ext cx="946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4178"/>
                </a:solidFill>
                <a:cs typeface="Arial"/>
              </a:rPr>
              <a:t>Sollfärbung</a:t>
            </a:r>
            <a:endParaRPr lang="en-US" sz="800" dirty="0">
              <a:solidFill>
                <a:srgbClr val="00417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27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49"/>
            <a:ext cx="7574438" cy="803326"/>
          </a:xfrm>
        </p:spPr>
        <p:txBody>
          <a:bodyPr lIns="63500" tIns="0" rIns="0" bIns="0" anchor="t"/>
          <a:lstStyle/>
          <a:p>
            <a:r>
              <a:rPr lang="de-DE" dirty="0" smtClean="0">
                <a:latin typeface="Georgia"/>
              </a:rPr>
              <a:t>Deutlich weniger Makulatur. Durch kontrollierte Prozesse mit dem Druckerei-Workflow Prinect</a:t>
            </a:r>
            <a:endParaRPr lang="de-DE" dirty="0">
              <a:latin typeface="Georgi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2073" y="2045779"/>
            <a:ext cx="8205978" cy="410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Gerade Verbindung 4"/>
          <p:cNvCxnSpPr/>
          <p:nvPr/>
        </p:nvCxnSpPr>
        <p:spPr>
          <a:xfrm>
            <a:off x="7010913" y="5231044"/>
            <a:ext cx="468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9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</p:spPr>
        <p:txBody>
          <a:bodyPr lIns="63500" tIns="0" rIns="0" bIns="0" anchor="t"/>
          <a:lstStyle/>
          <a:p>
            <a:r>
              <a:rPr lang="de-DE" dirty="0" smtClean="0">
                <a:latin typeface="Georgia"/>
              </a:rPr>
              <a:t>Einsparungen: Rüstzeiten und Makulatur</a:t>
            </a:r>
            <a:endParaRPr lang="de-DE" dirty="0">
              <a:latin typeface="Georgia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882509"/>
              </p:ext>
            </p:extLst>
          </p:nvPr>
        </p:nvGraphicFramePr>
        <p:xfrm>
          <a:off x="415787" y="1656805"/>
          <a:ext cx="8278284" cy="574202"/>
        </p:xfrm>
        <a:graphic>
          <a:graphicData uri="http://schemas.openxmlformats.org/drawingml/2006/table">
            <a:tbl>
              <a:tblPr/>
              <a:tblGrid>
                <a:gridCol w="591306"/>
                <a:gridCol w="591306"/>
                <a:gridCol w="674745"/>
                <a:gridCol w="571504"/>
                <a:gridCol w="549481"/>
                <a:gridCol w="664965"/>
                <a:gridCol w="495835"/>
                <a:gridCol w="591306"/>
                <a:gridCol w="591306"/>
                <a:gridCol w="591306"/>
                <a:gridCol w="591306"/>
                <a:gridCol w="591306"/>
                <a:gridCol w="591306"/>
                <a:gridCol w="591306"/>
              </a:tblGrid>
              <a:tr h="238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Maschine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1. Abzug*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2. 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3. 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4. 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5. 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OK</a:t>
                      </a:r>
                      <a:endParaRPr lang="en-US" sz="11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194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Drucker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Register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Register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05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i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i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9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i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i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77960"/>
              </p:ext>
            </p:extLst>
          </p:nvPr>
        </p:nvGraphicFramePr>
        <p:xfrm>
          <a:off x="415787" y="2795202"/>
          <a:ext cx="5938570" cy="606032"/>
        </p:xfrm>
        <a:graphic>
          <a:graphicData uri="http://schemas.openxmlformats.org/drawingml/2006/table">
            <a:tbl>
              <a:tblPr/>
              <a:tblGrid>
                <a:gridCol w="593857"/>
                <a:gridCol w="593857"/>
                <a:gridCol w="741081"/>
                <a:gridCol w="507106"/>
                <a:gridCol w="519193"/>
                <a:gridCol w="688213"/>
                <a:gridCol w="513692"/>
                <a:gridCol w="595899"/>
                <a:gridCol w="591815"/>
                <a:gridCol w="593857"/>
              </a:tblGrid>
              <a:tr h="251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Maschine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1. 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750" kern="12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75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2. Abzug</a:t>
                      </a:r>
                      <a:endParaRPr lang="en-US" sz="75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3. 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OK</a:t>
                      </a:r>
                      <a:endParaRPr lang="en-US" sz="11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867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Drucker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Register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05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Register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62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531914"/>
              </p:ext>
            </p:extLst>
          </p:nvPr>
        </p:nvGraphicFramePr>
        <p:xfrm>
          <a:off x="415787" y="3957629"/>
          <a:ext cx="4822280" cy="502920"/>
        </p:xfrm>
        <a:graphic>
          <a:graphicData uri="http://schemas.openxmlformats.org/drawingml/2006/table">
            <a:tbl>
              <a:tblPr/>
              <a:tblGrid>
                <a:gridCol w="602785"/>
                <a:gridCol w="602785"/>
                <a:gridCol w="602785"/>
                <a:gridCol w="602785"/>
                <a:gridCol w="602785"/>
                <a:gridCol w="602785"/>
                <a:gridCol w="602785"/>
                <a:gridCol w="60278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Maschine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1. 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2. 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OK</a:t>
                      </a:r>
                      <a:endParaRPr lang="en-US" sz="11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1747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Drucker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Register</a:t>
                      </a:r>
                      <a:endParaRPr lang="en-US" sz="9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Register</a:t>
                      </a:r>
                      <a:endParaRPr lang="en-US" sz="9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el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814747"/>
              </p:ext>
            </p:extLst>
          </p:nvPr>
        </p:nvGraphicFramePr>
        <p:xfrm>
          <a:off x="433249" y="5011867"/>
          <a:ext cx="1839209" cy="851747"/>
        </p:xfrm>
        <a:graphic>
          <a:graphicData uri="http://schemas.openxmlformats.org/drawingml/2006/table">
            <a:tbl>
              <a:tblPr/>
              <a:tblGrid>
                <a:gridCol w="600049"/>
                <a:gridCol w="596218"/>
                <a:gridCol w="642942"/>
              </a:tblGrid>
              <a:tr h="24214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Maschine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8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1. Abzug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100" kern="12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OK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</a:rPr>
                        <a:t>Register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</a:rPr>
                        <a:t>Farbe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latin typeface="Georgia"/>
                          <a:ea typeface="MS Mincho"/>
                          <a:cs typeface="Times New Roman"/>
                        </a:rPr>
                        <a:t>Drucker</a:t>
                      </a:r>
                      <a:endParaRPr lang="en-US" sz="800" dirty="0">
                        <a:solidFill>
                          <a:schemeClr val="tx1"/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/>
                          <a:ea typeface="MS Mincho"/>
                          <a:cs typeface="Times New Roman"/>
                        </a:rPr>
                        <a:t>Bild</a:t>
                      </a:r>
                      <a:endParaRPr lang="de-DE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Georg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828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22" name="Gerade Verbindung 21"/>
          <p:cNvCxnSpPr/>
          <p:nvPr/>
        </p:nvCxnSpPr>
        <p:spPr>
          <a:xfrm>
            <a:off x="6487974" y="3115877"/>
            <a:ext cx="2214563" cy="0"/>
          </a:xfrm>
          <a:prstGeom prst="line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5238612" y="4276071"/>
            <a:ext cx="3500437" cy="1588"/>
          </a:xfrm>
          <a:prstGeom prst="line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2344599" y="5496055"/>
            <a:ext cx="6357938" cy="1587"/>
          </a:xfrm>
          <a:prstGeom prst="line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31"/>
          <p:cNvSpPr txBox="1">
            <a:spLocks noChangeArrowheads="1"/>
          </p:cNvSpPr>
          <p:nvPr/>
        </p:nvSpPr>
        <p:spPr bwMode="auto">
          <a:xfrm>
            <a:off x="6641024" y="2854337"/>
            <a:ext cx="1704326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300" dirty="0" smtClean="0">
                <a:solidFill>
                  <a:srgbClr val="004178"/>
                </a:solidFill>
                <a:cs typeface="Arial"/>
              </a:rPr>
              <a:t>Bis zu: -8 Min. / </a:t>
            </a:r>
            <a:endParaRPr lang="de-DE" sz="1300" dirty="0">
              <a:solidFill>
                <a:srgbClr val="004178"/>
              </a:solidFill>
              <a:cs typeface="Arial"/>
            </a:endParaRPr>
          </a:p>
          <a:p>
            <a:pPr algn="ctr"/>
            <a:r>
              <a:rPr lang="de-DE" sz="1300" dirty="0">
                <a:solidFill>
                  <a:srgbClr val="004178"/>
                </a:solidFill>
                <a:cs typeface="Arial"/>
              </a:rPr>
              <a:t> </a:t>
            </a:r>
            <a:r>
              <a:rPr lang="de-DE" sz="1300" dirty="0" smtClean="0">
                <a:solidFill>
                  <a:srgbClr val="004178"/>
                </a:solidFill>
                <a:cs typeface="Arial"/>
              </a:rPr>
              <a:t>-200 Bogen</a:t>
            </a:r>
            <a:endParaRPr lang="en-US" sz="13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26" name="Textfeld 34"/>
          <p:cNvSpPr txBox="1">
            <a:spLocks noChangeArrowheads="1"/>
          </p:cNvSpPr>
          <p:nvPr/>
        </p:nvSpPr>
        <p:spPr bwMode="auto">
          <a:xfrm>
            <a:off x="5310049" y="3968096"/>
            <a:ext cx="3429000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300" dirty="0" smtClean="0">
                <a:solidFill>
                  <a:srgbClr val="004178"/>
                </a:solidFill>
                <a:cs typeface="Arial"/>
              </a:rPr>
              <a:t>Bis zu: -12 Min. </a:t>
            </a:r>
            <a:r>
              <a:rPr lang="de-DE" sz="1300" dirty="0">
                <a:solidFill>
                  <a:srgbClr val="004178"/>
                </a:solidFill>
                <a:cs typeface="Arial"/>
              </a:rPr>
              <a:t>/ </a:t>
            </a:r>
            <a:r>
              <a:rPr lang="de-DE" sz="1300" dirty="0" smtClean="0">
                <a:solidFill>
                  <a:srgbClr val="004178"/>
                </a:solidFill>
                <a:cs typeface="Arial"/>
              </a:rPr>
              <a:t>-300 Bogen</a:t>
            </a:r>
            <a:endParaRPr lang="en-US" sz="13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27" name="Textfeld 35"/>
          <p:cNvSpPr txBox="1">
            <a:spLocks noChangeArrowheads="1"/>
          </p:cNvSpPr>
          <p:nvPr/>
        </p:nvSpPr>
        <p:spPr bwMode="auto">
          <a:xfrm>
            <a:off x="2487474" y="5175916"/>
            <a:ext cx="4905218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300" dirty="0" smtClean="0">
                <a:solidFill>
                  <a:srgbClr val="004178"/>
                </a:solidFill>
                <a:cs typeface="Arial"/>
              </a:rPr>
              <a:t>Bis zu: -16 Min. </a:t>
            </a:r>
            <a:r>
              <a:rPr lang="de-DE" sz="1300" dirty="0">
                <a:solidFill>
                  <a:srgbClr val="004178"/>
                </a:solidFill>
                <a:cs typeface="Arial"/>
              </a:rPr>
              <a:t>/ </a:t>
            </a:r>
            <a:r>
              <a:rPr lang="de-DE" sz="1300" dirty="0" smtClean="0">
                <a:solidFill>
                  <a:srgbClr val="004178"/>
                </a:solidFill>
                <a:cs typeface="Arial"/>
              </a:rPr>
              <a:t>-450 Bogen</a:t>
            </a:r>
            <a:endParaRPr lang="en-US" sz="13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28" name="Textfeld 52"/>
          <p:cNvSpPr txBox="1">
            <a:spLocks noChangeArrowheads="1"/>
          </p:cNvSpPr>
          <p:nvPr/>
        </p:nvSpPr>
        <p:spPr bwMode="auto">
          <a:xfrm>
            <a:off x="349113" y="4727705"/>
            <a:ext cx="8310562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300" b="1" dirty="0">
                <a:solidFill>
                  <a:srgbClr val="004B8D"/>
                </a:solidFill>
                <a:cs typeface="Arial"/>
              </a:rPr>
              <a:t>Prinect Inpress </a:t>
            </a:r>
            <a:r>
              <a:rPr lang="de-DE" sz="1300" b="1" dirty="0" smtClean="0">
                <a:solidFill>
                  <a:srgbClr val="004B8D"/>
                </a:solidFill>
                <a:cs typeface="Arial"/>
              </a:rPr>
              <a:t>Control 2, </a:t>
            </a:r>
            <a:r>
              <a:rPr lang="de-DE" sz="1300" b="1" dirty="0">
                <a:solidFill>
                  <a:srgbClr val="004B8D"/>
                </a:solidFill>
                <a:cs typeface="Arial"/>
              </a:rPr>
              <a:t>PRM &amp; Color </a:t>
            </a:r>
            <a:r>
              <a:rPr lang="de-DE" sz="1300" b="1" dirty="0" smtClean="0">
                <a:solidFill>
                  <a:srgbClr val="004B8D"/>
                </a:solidFill>
                <a:cs typeface="Arial"/>
              </a:rPr>
              <a:t>Assistant Pro</a:t>
            </a:r>
            <a:r>
              <a:rPr lang="de-DE" sz="1300" dirty="0" smtClean="0">
                <a:solidFill>
                  <a:srgbClr val="004B8D"/>
                </a:solidFill>
                <a:cs typeface="Arial"/>
              </a:rPr>
              <a:t> (</a:t>
            </a:r>
            <a:r>
              <a:rPr lang="de-DE" sz="1300" dirty="0" smtClean="0">
                <a:solidFill>
                  <a:srgbClr val="FF0000"/>
                </a:solidFill>
                <a:cs typeface="Arial"/>
              </a:rPr>
              <a:t>ohne anzuhalten während des Einrichten</a:t>
            </a:r>
            <a:r>
              <a:rPr lang="de-DE" sz="1300" dirty="0" smtClean="0">
                <a:solidFill>
                  <a:srgbClr val="004B8D"/>
                </a:solidFill>
                <a:cs typeface="Arial"/>
              </a:rPr>
              <a:t>):</a:t>
            </a:r>
            <a:endParaRPr lang="de-DE" sz="1300" dirty="0">
              <a:solidFill>
                <a:srgbClr val="004B8D"/>
              </a:solidFill>
              <a:cs typeface="Arial"/>
            </a:endParaRPr>
          </a:p>
        </p:txBody>
      </p:sp>
      <p:sp>
        <p:nvSpPr>
          <p:cNvPr id="29" name="Textfeld 53"/>
          <p:cNvSpPr txBox="1">
            <a:spLocks noChangeArrowheads="1"/>
          </p:cNvSpPr>
          <p:nvPr/>
        </p:nvSpPr>
        <p:spPr bwMode="auto">
          <a:xfrm>
            <a:off x="344349" y="3671879"/>
            <a:ext cx="8215313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300" b="1" dirty="0">
                <a:solidFill>
                  <a:srgbClr val="004B8D"/>
                </a:solidFill>
                <a:cs typeface="Arial"/>
              </a:rPr>
              <a:t>Prinect  Axis </a:t>
            </a:r>
            <a:r>
              <a:rPr lang="de-DE" sz="1300" b="1" dirty="0" smtClean="0">
                <a:solidFill>
                  <a:srgbClr val="004B8D"/>
                </a:solidFill>
                <a:cs typeface="Arial"/>
              </a:rPr>
              <a:t>- / Easy - / </a:t>
            </a:r>
            <a:r>
              <a:rPr lang="de-DE" sz="1300" b="1" dirty="0">
                <a:solidFill>
                  <a:srgbClr val="004B8D"/>
                </a:solidFill>
                <a:cs typeface="Arial"/>
              </a:rPr>
              <a:t>Image </a:t>
            </a:r>
            <a:r>
              <a:rPr lang="de-DE" sz="1300" b="1" dirty="0" smtClean="0">
                <a:solidFill>
                  <a:srgbClr val="004B8D"/>
                </a:solidFill>
                <a:cs typeface="Arial"/>
              </a:rPr>
              <a:t>Control 3**, </a:t>
            </a:r>
            <a:r>
              <a:rPr lang="de-DE" sz="1300" b="1" dirty="0">
                <a:solidFill>
                  <a:srgbClr val="004B8D"/>
                </a:solidFill>
                <a:cs typeface="Arial"/>
              </a:rPr>
              <a:t>PRM &amp; Color </a:t>
            </a:r>
            <a:r>
              <a:rPr lang="de-DE" sz="1300" b="1" dirty="0" smtClean="0">
                <a:solidFill>
                  <a:srgbClr val="004B8D"/>
                </a:solidFill>
                <a:cs typeface="Arial"/>
              </a:rPr>
              <a:t>Assistant Pro:</a:t>
            </a:r>
            <a:endParaRPr lang="de-DE" sz="1300" b="1" dirty="0">
              <a:solidFill>
                <a:srgbClr val="004B8D"/>
              </a:solidFill>
              <a:cs typeface="Arial"/>
            </a:endParaRPr>
          </a:p>
        </p:txBody>
      </p:sp>
      <p:sp>
        <p:nvSpPr>
          <p:cNvPr id="30" name="Textfeld 55"/>
          <p:cNvSpPr txBox="1">
            <a:spLocks noChangeArrowheads="1"/>
          </p:cNvSpPr>
          <p:nvPr/>
        </p:nvSpPr>
        <p:spPr bwMode="auto">
          <a:xfrm>
            <a:off x="345936" y="2513381"/>
            <a:ext cx="7732589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300" b="1" dirty="0">
                <a:solidFill>
                  <a:srgbClr val="004B8D"/>
                </a:solidFill>
                <a:cs typeface="Arial"/>
              </a:rPr>
              <a:t>Prinect Pressroom Manager (PRM) &amp; Color Assistant </a:t>
            </a:r>
            <a:r>
              <a:rPr lang="de-DE" sz="1300" b="1" dirty="0" smtClean="0">
                <a:solidFill>
                  <a:srgbClr val="004B8D"/>
                </a:solidFill>
                <a:cs typeface="Arial"/>
              </a:rPr>
              <a:t>Pro </a:t>
            </a:r>
            <a:r>
              <a:rPr lang="de-DE" sz="1300" b="1" dirty="0">
                <a:solidFill>
                  <a:srgbClr val="004B8D"/>
                </a:solidFill>
                <a:cs typeface="Arial"/>
              </a:rPr>
              <a:t>(Press </a:t>
            </a:r>
            <a:r>
              <a:rPr lang="de-DE" sz="1300" b="1" dirty="0" smtClean="0">
                <a:solidFill>
                  <a:srgbClr val="004B8D"/>
                </a:solidFill>
                <a:cs typeface="Arial"/>
              </a:rPr>
              <a:t>Center 2/XL 2 Modul):</a:t>
            </a:r>
            <a:endParaRPr lang="de-DE" sz="1300" b="1" dirty="0">
              <a:solidFill>
                <a:srgbClr val="004B8D"/>
              </a:solidFill>
              <a:cs typeface="Arial"/>
            </a:endParaRPr>
          </a:p>
        </p:txBody>
      </p:sp>
      <p:sp>
        <p:nvSpPr>
          <p:cNvPr id="31" name="Textfeld 56"/>
          <p:cNvSpPr txBox="1">
            <a:spLocks noChangeArrowheads="1"/>
          </p:cNvSpPr>
          <p:nvPr/>
        </p:nvSpPr>
        <p:spPr bwMode="auto">
          <a:xfrm>
            <a:off x="364987" y="1348830"/>
            <a:ext cx="6684962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300" b="1" dirty="0" smtClean="0">
                <a:solidFill>
                  <a:srgbClr val="004178"/>
                </a:solidFill>
                <a:cs typeface="Arial"/>
              </a:rPr>
              <a:t>Einrichten ohne Farbvoreinstelldaten - manuell</a:t>
            </a:r>
            <a:endParaRPr lang="de-DE" sz="1300" b="1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33" name="Rechteck 23"/>
          <p:cNvSpPr>
            <a:spLocks noChangeArrowheads="1"/>
          </p:cNvSpPr>
          <p:nvPr/>
        </p:nvSpPr>
        <p:spPr bwMode="auto">
          <a:xfrm>
            <a:off x="385168" y="6012081"/>
            <a:ext cx="2841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82563" algn="l"/>
              </a:tabLst>
            </a:pPr>
            <a:r>
              <a:rPr lang="de-DE" sz="900" dirty="0">
                <a:solidFill>
                  <a:srgbClr val="004178"/>
                </a:solidFill>
                <a:cs typeface="Arial"/>
              </a:rPr>
              <a:t>*  	1 </a:t>
            </a:r>
            <a:r>
              <a:rPr lang="de-DE" sz="900" dirty="0" smtClean="0">
                <a:solidFill>
                  <a:srgbClr val="004178"/>
                </a:solidFill>
                <a:cs typeface="Arial"/>
              </a:rPr>
              <a:t>Abzug = ungefähr </a:t>
            </a:r>
            <a:r>
              <a:rPr lang="de-DE" sz="900" dirty="0">
                <a:solidFill>
                  <a:srgbClr val="004178"/>
                </a:solidFill>
                <a:cs typeface="Arial"/>
              </a:rPr>
              <a:t>4 </a:t>
            </a:r>
            <a:r>
              <a:rPr lang="de-DE" sz="900" dirty="0" smtClean="0">
                <a:solidFill>
                  <a:srgbClr val="004178"/>
                </a:solidFill>
                <a:cs typeface="Arial"/>
              </a:rPr>
              <a:t>Min. </a:t>
            </a:r>
            <a:r>
              <a:rPr lang="de-DE" sz="900" dirty="0">
                <a:solidFill>
                  <a:srgbClr val="004178"/>
                </a:solidFill>
                <a:cs typeface="Arial"/>
              </a:rPr>
              <a:t>/ 100 -150 </a:t>
            </a:r>
            <a:r>
              <a:rPr lang="de-DE" sz="900" dirty="0" smtClean="0">
                <a:solidFill>
                  <a:srgbClr val="004178"/>
                </a:solidFill>
                <a:cs typeface="Arial"/>
              </a:rPr>
              <a:t>Bogen</a:t>
            </a:r>
            <a:endParaRPr lang="de-DE" sz="900" dirty="0">
              <a:solidFill>
                <a:srgbClr val="004178"/>
              </a:solidFill>
              <a:cs typeface="Arial"/>
            </a:endParaRPr>
          </a:p>
          <a:p>
            <a:pPr>
              <a:tabLst>
                <a:tab pos="182563" algn="l"/>
              </a:tabLst>
            </a:pPr>
            <a:r>
              <a:rPr lang="de-DE" sz="900" dirty="0">
                <a:solidFill>
                  <a:srgbClr val="004178"/>
                </a:solidFill>
                <a:cs typeface="Arial"/>
              </a:rPr>
              <a:t>**	</a:t>
            </a:r>
            <a:r>
              <a:rPr lang="de-DE" sz="900" dirty="0" smtClean="0">
                <a:solidFill>
                  <a:srgbClr val="004178"/>
                </a:solidFill>
                <a:cs typeface="Arial"/>
              </a:rPr>
              <a:t>basierend auf Messung im Druckkontrollstreifen</a:t>
            </a:r>
            <a:endParaRPr lang="en-US" sz="900" dirty="0">
              <a:solidFill>
                <a:srgbClr val="00417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504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</p:spPr>
        <p:txBody>
          <a:bodyPr lIns="63500" tIns="0" rIns="0" bIns="0" anchor="t"/>
          <a:lstStyle/>
          <a:p>
            <a:pPr eaLnBrk="1" hangingPunct="1"/>
            <a:r>
              <a:rPr lang="de-DE" dirty="0" smtClean="0">
                <a:latin typeface="Georgia"/>
              </a:rPr>
              <a:t>Vorteile spektraler Messung und </a:t>
            </a:r>
            <a:br>
              <a:rPr lang="de-DE" dirty="0" smtClean="0">
                <a:latin typeface="Georgia"/>
              </a:rPr>
            </a:br>
            <a:r>
              <a:rPr lang="de-DE" dirty="0" smtClean="0">
                <a:latin typeface="Georgia"/>
              </a:rPr>
              <a:t>farbmetrischer Regelung</a:t>
            </a:r>
          </a:p>
        </p:txBody>
      </p:sp>
      <p:sp>
        <p:nvSpPr>
          <p:cNvPr id="13315" name="Textplatzhalter 2"/>
          <p:cNvSpPr>
            <a:spLocks noGrp="1"/>
          </p:cNvSpPr>
          <p:nvPr>
            <p:ph sz="quarter" idx="12"/>
          </p:nvPr>
        </p:nvSpPr>
        <p:spPr>
          <a:xfrm>
            <a:off x="325815" y="1519563"/>
            <a:ext cx="4948344" cy="5040312"/>
          </a:xfrm>
        </p:spPr>
        <p:txBody>
          <a:bodyPr>
            <a:normAutofit/>
          </a:bodyPr>
          <a:lstStyle/>
          <a:p>
            <a:pPr marL="285750" lvl="1" indent="-285750">
              <a:spcAft>
                <a:spcPts val="6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Sonderfarben genau so einfach und präzise regeln wie CMYK</a:t>
            </a:r>
          </a:p>
          <a:p>
            <a:pPr marL="285750" lvl="1" indent="-285750">
              <a:spcAft>
                <a:spcPts val="6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Schon beim Einrichten wird die gewünschte Färbung nicht nur gemessen, sondern auch geregelt - unabhängig vom Bediener</a:t>
            </a:r>
          </a:p>
          <a:p>
            <a:pPr marL="285750" lvl="1" indent="-285750">
              <a:spcAft>
                <a:spcPts val="6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Direktes Anfahren der Sollfärbung ohne zweites Messgerät auch bei Inline Farbmessung mit Prinect Inpress Control 2</a:t>
            </a:r>
          </a:p>
          <a:p>
            <a:pPr marL="285750" lvl="1" indent="-285750">
              <a:spcAft>
                <a:spcPts val="6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Vergleich von Farbtönen unabhängig vom Druckverfahren</a:t>
            </a:r>
          </a:p>
          <a:p>
            <a:pPr marL="285750" lvl="1" indent="-285750">
              <a:spcAft>
                <a:spcPts val="6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Zuverlässige Informationen bei Änderung der Papierfarbe (</a:t>
            </a:r>
            <a:r>
              <a:rPr lang="de-DE" sz="1600" dirty="0" err="1" smtClean="0">
                <a:latin typeface="Georgia"/>
              </a:rPr>
              <a:t>Weißgrad</a:t>
            </a:r>
            <a:r>
              <a:rPr lang="de-DE" sz="1600" dirty="0" smtClean="0">
                <a:latin typeface="Georgia"/>
              </a:rPr>
              <a:t>) oder bei Farbverschmutzung</a:t>
            </a:r>
          </a:p>
          <a:p>
            <a:pPr marL="285750" lvl="1" indent="-285750">
              <a:spcAft>
                <a:spcPts val="6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Aussage über Erreichen der Sollfärbung schon nach dem ersten Abzug</a:t>
            </a:r>
          </a:p>
          <a:p>
            <a:pPr marL="285750" lvl="1" indent="-285750">
              <a:spcAft>
                <a:spcPts val="600"/>
              </a:spcAft>
              <a:buFont typeface="Wingdings"/>
              <a:buChar char="à"/>
            </a:pPr>
            <a:r>
              <a:rPr lang="de-DE" sz="1600" dirty="0" smtClean="0">
                <a:latin typeface="Georgia"/>
              </a:rPr>
              <a:t>Präzise Kontrolle der Färbung nach ISO 12647-2 (PSO)</a:t>
            </a:r>
          </a:p>
        </p:txBody>
      </p:sp>
      <p:pic>
        <p:nvPicPr>
          <p:cNvPr id="6" name="Grafik 3" descr="IC_NextGeneration_2_low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59688" y="2549819"/>
            <a:ext cx="3416000" cy="240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indent="0">
              <a:buNone/>
            </a:pPr>
            <a:r>
              <a:rPr lang="de-DE" dirty="0" smtClean="0"/>
              <a:t>Die Alleinstellungsmerkmale von </a:t>
            </a:r>
            <a:r>
              <a:rPr lang="en-US" dirty="0" smtClean="0"/>
              <a:t>Prinect Image Control 3 </a:t>
            </a:r>
            <a:r>
              <a:rPr lang="de-DE" dirty="0" smtClean="0"/>
              <a:t>sind: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 smtClean="0">
                <a:ea typeface="Georgia"/>
                <a:cs typeface="Times New Roman"/>
              </a:rPr>
              <a:t>Ganzbogenmessung mit </a:t>
            </a:r>
            <a:r>
              <a:rPr lang="en-US" b="1" dirty="0" smtClean="0">
                <a:ea typeface="Georgia"/>
                <a:cs typeface="Times New Roman"/>
              </a:rPr>
              <a:t>50 Mio. CIEL*a*b* </a:t>
            </a:r>
            <a:r>
              <a:rPr lang="en-US" b="1" dirty="0" err="1" smtClean="0">
                <a:ea typeface="Georgia"/>
                <a:cs typeface="Times New Roman"/>
              </a:rPr>
              <a:t>Werten</a:t>
            </a:r>
            <a:endParaRPr lang="en-US" b="1" dirty="0" smtClean="0">
              <a:ea typeface="Georgia"/>
              <a:cs typeface="Times New Roman"/>
            </a:endParaRP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Höchste Gleichmäßigkeit der Farbführung sorgt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auch bei Pantone und Corporate-Farben für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identisches Aussehen über den gesamten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Druckbogen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Alle Nutzen sehen gleich aus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Weniger Reklamationen wegen Farbunter-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schieden über die Auflage oder sogar über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den einzelnen Bogen</a:t>
            </a:r>
            <a:endParaRPr lang="de-DE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25" y="2800349"/>
            <a:ext cx="3458637" cy="22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345600" y="609450"/>
            <a:ext cx="7574438" cy="803326"/>
          </a:xfrm>
        </p:spPr>
        <p:txBody>
          <a:bodyPr lIns="63500" tIns="0" rIns="0" bIns="0" anchor="t"/>
          <a:lstStyle/>
          <a:p>
            <a:pPr eaLnBrk="1" hangingPunct="1"/>
            <a:r>
              <a:rPr lang="de-DE" dirty="0" smtClean="0">
                <a:latin typeface="Georgia"/>
              </a:rPr>
              <a:t>Patentierte farbmetrische Regelung von Heidelberg</a:t>
            </a:r>
          </a:p>
        </p:txBody>
      </p:sp>
      <p:pic>
        <p:nvPicPr>
          <p:cNvPr id="10" name="Grafik 9" descr="EasyControl_SM52.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rcRect l="25154" t="29412" r="31397" b="26471"/>
          <a:stretch>
            <a:fillRect/>
          </a:stretch>
        </p:blipFill>
        <p:spPr>
          <a:xfrm>
            <a:off x="3491880" y="1916832"/>
            <a:ext cx="1732993" cy="1368152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 bwMode="auto">
          <a:xfrm>
            <a:off x="611560" y="1916832"/>
            <a:ext cx="1728192" cy="1368152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de-DE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6372200" y="1916832"/>
            <a:ext cx="1728192" cy="1368152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8000">
                <a:srgbClr val="FFFF00"/>
              </a:gs>
              <a:gs pos="50000">
                <a:srgbClr val="FFFF00"/>
              </a:gs>
              <a:gs pos="100000">
                <a:schemeClr val="accent2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de-DE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6" name="Grafik 15" descr="LAB_Kugel_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3861048"/>
            <a:ext cx="2575624" cy="2060848"/>
          </a:xfrm>
          <a:prstGeom prst="rect">
            <a:avLst/>
          </a:prstGeom>
        </p:spPr>
      </p:pic>
      <p:cxnSp>
        <p:nvCxnSpPr>
          <p:cNvPr id="20" name="Gerade Verbindung mit Pfeil 19"/>
          <p:cNvCxnSpPr>
            <a:stCxn id="13" idx="3"/>
            <a:endCxn id="10" idx="1"/>
          </p:cNvCxnSpPr>
          <p:nvPr/>
        </p:nvCxnSpPr>
        <p:spPr>
          <a:xfrm>
            <a:off x="2339752" y="2600908"/>
            <a:ext cx="1152128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5220072" y="2597224"/>
            <a:ext cx="1152128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rot="16200000" flipH="1">
            <a:off x="7488324" y="3392996"/>
            <a:ext cx="792088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rot="5400000">
            <a:off x="7020272" y="3501008"/>
            <a:ext cx="792088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7740352" y="4077072"/>
            <a:ext cx="8274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dirty="0" smtClean="0">
                <a:solidFill>
                  <a:srgbClr val="004178"/>
                </a:solidFill>
                <a:cs typeface="Arial"/>
              </a:rPr>
              <a:t>CIELab</a:t>
            </a:r>
          </a:p>
          <a:p>
            <a:r>
              <a:rPr lang="de-DE" sz="1500" dirty="0" smtClean="0">
                <a:solidFill>
                  <a:srgbClr val="004178"/>
                </a:solidFill>
                <a:cs typeface="Arial"/>
              </a:rPr>
              <a:t>ΔE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804248" y="4077072"/>
            <a:ext cx="97174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dirty="0" smtClean="0">
                <a:solidFill>
                  <a:srgbClr val="004178"/>
                </a:solidFill>
                <a:cs typeface="Arial"/>
              </a:rPr>
              <a:t>Dichte</a:t>
            </a:r>
          </a:p>
          <a:p>
            <a:r>
              <a:rPr lang="de-DE" sz="1500" dirty="0" smtClean="0">
                <a:solidFill>
                  <a:srgbClr val="004178"/>
                </a:solidFill>
                <a:cs typeface="Arial"/>
              </a:rPr>
              <a:t>Tonwert-</a:t>
            </a:r>
          </a:p>
          <a:p>
            <a:r>
              <a:rPr lang="de-DE" sz="1500" dirty="0" err="1" smtClean="0">
                <a:solidFill>
                  <a:srgbClr val="004178"/>
                </a:solidFill>
                <a:cs typeface="Arial"/>
              </a:rPr>
              <a:t>zunahme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cxnSp>
        <p:nvCxnSpPr>
          <p:cNvPr id="37" name="Gerade Verbindung 36"/>
          <p:cNvCxnSpPr/>
          <p:nvPr/>
        </p:nvCxnSpPr>
        <p:spPr>
          <a:xfrm rot="5400000">
            <a:off x="5832140" y="4113076"/>
            <a:ext cx="16561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>
            <a:endCxn id="44" idx="3"/>
          </p:cNvCxnSpPr>
          <p:nvPr/>
        </p:nvCxnSpPr>
        <p:spPr>
          <a:xfrm rot="10800000" flipV="1">
            <a:off x="5220072" y="4941165"/>
            <a:ext cx="1448544" cy="74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/>
          <p:cNvSpPr/>
          <p:nvPr/>
        </p:nvSpPr>
        <p:spPr bwMode="auto">
          <a:xfrm>
            <a:off x="3491880" y="4048497"/>
            <a:ext cx="1728192" cy="1800200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Farbrechner</a:t>
            </a:r>
          </a:p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mit</a:t>
            </a:r>
          </a:p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Farbmodell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cxnSp>
        <p:nvCxnSpPr>
          <p:cNvPr id="45" name="Gerade Verbindung mit Pfeil 44"/>
          <p:cNvCxnSpPr/>
          <p:nvPr/>
        </p:nvCxnSpPr>
        <p:spPr>
          <a:xfrm>
            <a:off x="2339752" y="4939580"/>
            <a:ext cx="1152128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611560" y="1556792"/>
            <a:ext cx="172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Druckfarbe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372200" y="1556792"/>
            <a:ext cx="172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Spektrum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3419872" y="1556792"/>
            <a:ext cx="1872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Spektralfotometer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275856" y="5877272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Färbungsabweichung</a:t>
            </a:r>
          </a:p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ΔE, </a:t>
            </a:r>
            <a:r>
              <a:rPr lang="el-GR" sz="1500" dirty="0" smtClean="0">
                <a:solidFill>
                  <a:srgbClr val="004178"/>
                </a:solidFill>
                <a:cs typeface="Arial"/>
              </a:rPr>
              <a:t>Δ</a:t>
            </a:r>
            <a:r>
              <a:rPr lang="de-DE" sz="1500" dirty="0" smtClean="0">
                <a:solidFill>
                  <a:srgbClr val="004178"/>
                </a:solidFill>
                <a:cs typeface="Arial"/>
              </a:rPr>
              <a:t>F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11560" y="5877272"/>
            <a:ext cx="172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smtClean="0">
                <a:solidFill>
                  <a:srgbClr val="004178"/>
                </a:solidFill>
                <a:cs typeface="Arial"/>
              </a:rPr>
              <a:t>Farbregelung</a:t>
            </a:r>
            <a:endParaRPr lang="de-DE" sz="1500" dirty="0">
              <a:solidFill>
                <a:srgbClr val="004178"/>
              </a:solidFill>
              <a:cs typeface="Arial"/>
            </a:endParaRPr>
          </a:p>
        </p:txBody>
      </p:sp>
      <p:pic>
        <p:nvPicPr>
          <p:cNvPr id="25" name="Picture 3" descr="\\teamnet.heidelberg.com\DavWWWRoot\services\pc\docs\PM-41\Projects\SalesMate 2016 - Drupa - SF-PM-3\Bilder R_D Pulte und Image Control 2016\Press Center 2_XL 2\Press Center 2 52_74 m. Easy Control\press center 2 52_74 EC 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8" t="3419" r="26355"/>
          <a:stretch/>
        </p:blipFill>
        <p:spPr bwMode="auto">
          <a:xfrm>
            <a:off x="714238" y="3699240"/>
            <a:ext cx="1538585" cy="218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de-DE" b="1" dirty="0" smtClean="0">
                <a:ea typeface="Georgia"/>
                <a:cs typeface="Times New Roman"/>
              </a:rPr>
              <a:t>Werten</a:t>
            </a: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 smtClean="0">
                <a:ea typeface="Georgia"/>
                <a:cs typeface="Times New Roman"/>
              </a:rPr>
              <a:t>Farbmetrische Regelung der Druckmaschine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Unabhängig von der Dichte strebt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Image Control immer die identische Farbe an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Die einzige Methode, um </a:t>
            </a:r>
            <a:r>
              <a:rPr lang="de-DE" dirty="0" err="1" smtClean="0">
                <a:ea typeface="Georgia"/>
                <a:cs typeface="Times New Roman"/>
                <a:sym typeface="Wingdings" panose="05000000000000000000" pitchFamily="2" charset="2"/>
              </a:rPr>
              <a:t>Farbverschwärz</a:t>
            </a: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-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err="1" smtClean="0">
                <a:ea typeface="Georgia"/>
                <a:cs typeface="Times New Roman"/>
                <a:sym typeface="Wingdings" panose="05000000000000000000" pitchFamily="2" charset="2"/>
              </a:rPr>
              <a:t>lichung</a:t>
            </a: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 frühzeitig zu erkennen 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>
              <a:latin typeface="+mn-lt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841113" y="3006922"/>
            <a:ext cx="3863452" cy="2612827"/>
            <a:chOff x="4841113" y="3006922"/>
            <a:chExt cx="3863452" cy="2612827"/>
          </a:xfrm>
        </p:grpSpPr>
        <p:sp>
          <p:nvSpPr>
            <p:cNvPr id="5" name="Rechteck 4"/>
            <p:cNvSpPr/>
            <p:nvPr/>
          </p:nvSpPr>
          <p:spPr>
            <a:xfrm>
              <a:off x="4951940" y="3324224"/>
              <a:ext cx="1139825" cy="11398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dirty="0" err="1" smtClean="0">
                <a:solidFill>
                  <a:srgbClr val="004178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344052" y="4152899"/>
              <a:ext cx="1139825" cy="11398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dirty="0" err="1" smtClean="0">
                <a:solidFill>
                  <a:srgbClr val="004178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054325" y="3324224"/>
              <a:ext cx="1139825" cy="11398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dirty="0" err="1" smtClean="0">
                <a:solidFill>
                  <a:srgbClr val="004178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7446437" y="4152899"/>
              <a:ext cx="1139825" cy="1139825"/>
            </a:xfrm>
            <a:prstGeom prst="rect">
              <a:avLst/>
            </a:prstGeom>
            <a:solidFill>
              <a:srgbClr val="009BD2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dirty="0" err="1" smtClean="0">
                <a:solidFill>
                  <a:srgbClr val="004178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841113" y="3006922"/>
              <a:ext cx="1865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solidFill>
                    <a:srgbClr val="004178"/>
                  </a:solidFill>
                  <a:cs typeface="Arial" pitchFamily="34" charset="0"/>
                </a:rPr>
                <a:t>Farbmetr</a:t>
              </a:r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. Regelung</a:t>
              </a:r>
              <a:endParaRPr lang="de-DE" sz="1400" b="1" dirty="0">
                <a:solidFill>
                  <a:srgbClr val="004178"/>
                </a:solidFill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921798" y="3006922"/>
              <a:ext cx="1486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Dichteregelung</a:t>
              </a:r>
              <a:endParaRPr lang="de-DE" sz="1400" b="1" dirty="0">
                <a:solidFill>
                  <a:srgbClr val="004178"/>
                </a:solidFill>
                <a:cs typeface="Arial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850638" y="5311972"/>
              <a:ext cx="1713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Identische </a:t>
              </a:r>
              <a:r>
                <a:rPr lang="de-DE" sz="1400" b="1" dirty="0">
                  <a:solidFill>
                    <a:srgbClr val="004178"/>
                  </a:solidFill>
                  <a:cs typeface="Arial" pitchFamily="34" charset="0"/>
                </a:rPr>
                <a:t>F</a:t>
              </a:r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arben</a:t>
              </a:r>
              <a:endParaRPr lang="de-DE" sz="1400" b="1" dirty="0">
                <a:solidFill>
                  <a:srgbClr val="004178"/>
                </a:solidFill>
                <a:cs typeface="Arial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931323" y="5311972"/>
              <a:ext cx="1773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4178"/>
                  </a:solidFill>
                  <a:cs typeface="Arial" pitchFamily="34" charset="0"/>
                </a:rPr>
                <a:t>Identische Dichten</a:t>
              </a:r>
              <a:endParaRPr lang="de-DE" sz="1400" b="1" dirty="0">
                <a:solidFill>
                  <a:srgbClr val="004178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5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en-US" b="1" dirty="0" err="1">
                <a:ea typeface="Georgia"/>
                <a:cs typeface="Times New Roman"/>
              </a:rPr>
              <a:t>Werten</a:t>
            </a:r>
            <a:endParaRPr lang="en-US" b="1" dirty="0">
              <a:ea typeface="Georgia"/>
              <a:cs typeface="Times New Roman"/>
            </a:endParaRP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 smtClean="0">
                <a:ea typeface="Georgia"/>
                <a:cs typeface="Times New Roman"/>
              </a:rPr>
              <a:t>Farbmetrische 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 smtClean="0">
                <a:ea typeface="Georgia"/>
                <a:cs typeface="Times New Roman"/>
              </a:rPr>
              <a:t>Verteilte Druckkontrollelemente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Zwischen 4 – 8 mm Bedruckstoff  können eingespart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werden, wenn anstelle eines konventionellen Druck-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err="1" smtClean="0">
                <a:ea typeface="Georgia"/>
                <a:cs typeface="Times New Roman"/>
                <a:sym typeface="Wingdings" panose="05000000000000000000" pitchFamily="2" charset="2"/>
              </a:rPr>
              <a:t>kontrollstreifens</a:t>
            </a: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 Druckkontrollelemente in den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Zwischenräumen des Druckbildes platziert werden.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Berechnung: 30 Millionen Drucke pro Jahr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Durchschnittliches Material 300g/m</a:t>
            </a:r>
            <a:r>
              <a:rPr lang="de-DE" baseline="30000" dirty="0" smtClean="0">
                <a:ea typeface="Georgia"/>
                <a:cs typeface="Times New Roman"/>
                <a:sym typeface="Wingdings" panose="05000000000000000000" pitchFamily="2" charset="2"/>
              </a:rPr>
              <a:t>2</a:t>
            </a: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, 900 mm breit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Anwendung bei 25% aller Aufträge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Einsparung 6 mm in der Höhe für den Druckkontrollstreifen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Einsparung = 12 Tonnen Karton pro Jahr!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 smtClean="0">
              <a:latin typeface="+mn-lt"/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55859" r="22696"/>
          <a:stretch/>
        </p:blipFill>
        <p:spPr>
          <a:xfrm>
            <a:off x="5534161" y="3248980"/>
            <a:ext cx="29622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en-US" b="1" dirty="0" err="1">
                <a:ea typeface="Georgia"/>
                <a:cs typeface="Times New Roman"/>
              </a:rPr>
              <a:t>Werten</a:t>
            </a:r>
            <a:endParaRPr lang="en-US" b="1" dirty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Farbmetrische 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Verteilte Druckkontrollelemente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b="1" dirty="0" smtClean="0">
                <a:ea typeface="Georgia"/>
                <a:cs typeface="Times New Roman"/>
              </a:rPr>
              <a:t>Proof Match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Einscannen eines Tintenstrahldrucks oder eines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Druckmusters als Referenz für den aktuellen Druck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Archivierung der gemessenen Muster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Archivierung von Mustern frisch gedruckter Bogen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Ein Akzidenzdrucker spart damit bis zu 4 Abzüge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und 500 Bogen gegenüber der visuellen Abstimmung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0" t="23680" r="11360" b="3040"/>
          <a:stretch/>
        </p:blipFill>
        <p:spPr>
          <a:xfrm>
            <a:off x="5400092" y="2780928"/>
            <a:ext cx="3376829" cy="22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en-US" b="1" dirty="0" err="1">
                <a:ea typeface="Georgia"/>
                <a:cs typeface="Times New Roman"/>
              </a:rPr>
              <a:t>Werten</a:t>
            </a:r>
            <a:endParaRPr lang="en-US" b="1" dirty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Farbmetrische 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Verteilte Druckkontrollelemente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Proof Match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de-DE" b="1" dirty="0">
                <a:ea typeface="Georgia"/>
                <a:cs typeface="Times New Roman"/>
              </a:rPr>
              <a:t>R</a:t>
            </a:r>
            <a:r>
              <a:rPr lang="de-DE" b="1" dirty="0" smtClean="0">
                <a:ea typeface="Georgia"/>
                <a:cs typeface="Times New Roman"/>
              </a:rPr>
              <a:t>egelung von Deckweiß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Weltweit erstes System zur Regelung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von Deckweiß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Kein Rätselraten mehr, ob die Farbabweichung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aus dem Deckweiß oder den Buntfarben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obendrauf resultiert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Durchschnittliche Ersparnis beim Etiketten oder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IML-Druck = 450 Bogen und 5 – 10 Minuten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Weniger Reklamationen und Nachdrucke wegen falscher Farben 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 smtClean="0">
              <a:latin typeface="+mn-lt"/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296" y="2914649"/>
            <a:ext cx="3644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Prinect Image Control 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Trifft die Erwartungen der Drucker hinsichtlich Qualität und Wirtschaftlichkeit </a:t>
            </a:r>
          </a:p>
          <a:p>
            <a:pPr marL="0" lvl="0" indent="0">
              <a:buClr>
                <a:srgbClr val="004178"/>
              </a:buClr>
              <a:buNone/>
            </a:pPr>
            <a:r>
              <a:rPr lang="de-DE" dirty="0"/>
              <a:t>Die Alleinstellungsmerkmale von </a:t>
            </a:r>
            <a:r>
              <a:rPr lang="en-US" dirty="0"/>
              <a:t>Prinect Image Control 3 </a:t>
            </a:r>
            <a:r>
              <a:rPr lang="de-DE" dirty="0"/>
              <a:t>sind:</a:t>
            </a:r>
          </a:p>
          <a:p>
            <a:pPr marL="0" lvl="0" indent="0">
              <a:buClr>
                <a:srgbClr val="004178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Ganzbogenmessung mit </a:t>
            </a:r>
            <a:r>
              <a:rPr lang="en-US" b="1" dirty="0">
                <a:ea typeface="Georgia"/>
                <a:cs typeface="Times New Roman"/>
              </a:rPr>
              <a:t>50 Mio. CIEL*a*b* </a:t>
            </a:r>
            <a:r>
              <a:rPr lang="en-US" b="1" dirty="0" err="1">
                <a:ea typeface="Georgia"/>
                <a:cs typeface="Times New Roman"/>
              </a:rPr>
              <a:t>Werten</a:t>
            </a:r>
            <a:endParaRPr lang="en-US" b="1" dirty="0"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Farbmetrische Regelung der Druckmaschine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Verteilte Druckkontrollelemente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en-US" b="1" dirty="0">
                <a:ea typeface="Georgia"/>
                <a:cs typeface="Times New Roman"/>
              </a:rPr>
              <a:t>Proof Match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None/>
            </a:pPr>
            <a:r>
              <a:rPr lang="de-DE" b="1" dirty="0">
                <a:ea typeface="Georgia"/>
                <a:cs typeface="Times New Roman"/>
              </a:rPr>
              <a:t>R</a:t>
            </a:r>
            <a:r>
              <a:rPr lang="de-DE" b="1" dirty="0" smtClean="0">
                <a:ea typeface="Georgia"/>
                <a:cs typeface="Times New Roman"/>
              </a:rPr>
              <a:t>egelung </a:t>
            </a:r>
            <a:r>
              <a:rPr lang="de-DE" b="1" dirty="0">
                <a:ea typeface="Georgia"/>
                <a:cs typeface="Times New Roman"/>
              </a:rPr>
              <a:t>von Deckweiß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b="1" dirty="0" smtClean="0">
                <a:ea typeface="Georgia"/>
                <a:cs typeface="Times New Roman"/>
              </a:rPr>
              <a:t>Mini Spot Workflow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Kleine Kontrollelemente im freien </a:t>
            </a:r>
            <a:r>
              <a:rPr lang="de-DE" dirty="0">
                <a:ea typeface="Georgia"/>
                <a:cs typeface="Times New Roman"/>
                <a:sym typeface="Wingdings" panose="05000000000000000000" pitchFamily="2" charset="2"/>
              </a:rPr>
              <a:t>B</a:t>
            </a: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ereich auf dem </a:t>
            </a:r>
            <a:b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</a:b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Bogen platziert sorgen für Sicherheit im Druckprozess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Kein aufwändiges Drucken von Testformen notwendig</a:t>
            </a:r>
          </a:p>
          <a:p>
            <a:pPr marL="285750" lvl="0" indent="-285750">
              <a:lnSpc>
                <a:spcPct val="100000"/>
              </a:lnSpc>
              <a:spcAft>
                <a:spcPts val="500"/>
              </a:spcAft>
              <a:buClr>
                <a:srgbClr val="004178"/>
              </a:buClr>
              <a:buFont typeface="Wingdings"/>
              <a:buChar char="à"/>
            </a:pPr>
            <a:r>
              <a:rPr lang="de-DE" dirty="0" smtClean="0">
                <a:ea typeface="Georgia"/>
                <a:cs typeface="Times New Roman"/>
                <a:sym typeface="Wingdings" panose="05000000000000000000" pitchFamily="2" charset="2"/>
              </a:rPr>
              <a:t>Mini Spots werden von Prinect Image Control automatisch gefunden </a:t>
            </a: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 smtClean="0">
              <a:latin typeface="+mn-lt"/>
              <a:ea typeface="Georgia"/>
              <a:cs typeface="Times New Roman"/>
            </a:endParaRPr>
          </a:p>
          <a:p>
            <a:pPr marL="0" lvl="0" indent="0">
              <a:lnSpc>
                <a:spcPct val="100000"/>
              </a:lnSpc>
              <a:spcAft>
                <a:spcPts val="500"/>
              </a:spcAft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3267455"/>
            <a:ext cx="2874135" cy="17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idelberg">
  <a:themeElements>
    <a:clrScheme name="Heidelberg 2015-05-28">
      <a:dk1>
        <a:srgbClr val="004178"/>
      </a:dk1>
      <a:lt1>
        <a:srgbClr val="FFFFFF"/>
      </a:lt1>
      <a:dk2>
        <a:srgbClr val="000000"/>
      </a:dk2>
      <a:lt2>
        <a:srgbClr val="FFFFFF"/>
      </a:lt2>
      <a:accent1>
        <a:srgbClr val="004178"/>
      </a:accent1>
      <a:accent2>
        <a:srgbClr val="00A0E6"/>
      </a:accent2>
      <a:accent3>
        <a:srgbClr val="FFC800"/>
      </a:accent3>
      <a:accent4>
        <a:srgbClr val="009B3C"/>
      </a:accent4>
      <a:accent5>
        <a:srgbClr val="A8B1B6"/>
      </a:accent5>
      <a:accent6>
        <a:srgbClr val="7D838B"/>
      </a:accent6>
      <a:hlink>
        <a:srgbClr val="004178"/>
      </a:hlink>
      <a:folHlink>
        <a:srgbClr val="004178"/>
      </a:folHlink>
    </a:clrScheme>
    <a:fontScheme name="Benutzerdefiniert 62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 anchorCtr="0"/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 sz="1600" dirty="0" err="1" smtClean="0"/>
        </a:defPPr>
      </a:lstStyle>
    </a:txDef>
  </a:objectDefaults>
  <a:extraClrSchemeLst/>
  <a:custClrLst>
    <a:custClr name="Heidelberg Grau">
      <a:srgbClr val="A8B1B6"/>
    </a:custClr>
    <a:custClr name="+30% Schwarz">
      <a:srgbClr val="7D838B"/>
    </a:custClr>
    <a:custClr name="+50% Schwarz">
      <a:srgbClr val="60656B"/>
    </a:custClr>
    <a:custClr name="+70% Schwarz">
      <a:srgbClr val="414549"/>
    </a:custClr>
    <a:custClr name="Dunkelblau">
      <a:srgbClr val="006E9B"/>
    </a:custClr>
    <a:custClr name="Hellblau">
      <a:srgbClr val="78CDEB"/>
    </a:custClr>
    <a:custClr name="Hellgelb">
      <a:srgbClr val="FFE60A"/>
    </a:custClr>
    <a:custClr name="Hellgrün">
      <a:srgbClr val="96C33C"/>
    </a:custClr>
  </a:custClrLst>
  <a:extLst>
    <a:ext uri="{05A4C25C-085E-4340-85A3-A5531E510DB2}">
      <thm15:themeFamily xmlns:thm15="http://schemas.microsoft.com/office/thememl/2012/main" xmlns="" name="Heidelberg_PowerPoint_4x3.potx" id="{8ADE1662-606B-4191-AA12-86AF5EBAF573}" vid="{DCB46541-8409-45B8-8724-50776EA84D9B}"/>
    </a:ext>
  </a:extLst>
</a:theme>
</file>

<file path=ppt/theme/theme2.xml><?xml version="1.0" encoding="utf-8"?>
<a:theme xmlns:a="http://schemas.openxmlformats.org/drawingml/2006/main" name="1_Heidelberg">
  <a:themeElements>
    <a:clrScheme name="Heidelberg 2015-05-28">
      <a:dk1>
        <a:srgbClr val="004178"/>
      </a:dk1>
      <a:lt1>
        <a:srgbClr val="FFFFFF"/>
      </a:lt1>
      <a:dk2>
        <a:srgbClr val="000000"/>
      </a:dk2>
      <a:lt2>
        <a:srgbClr val="FFFFFF"/>
      </a:lt2>
      <a:accent1>
        <a:srgbClr val="004178"/>
      </a:accent1>
      <a:accent2>
        <a:srgbClr val="00A0E6"/>
      </a:accent2>
      <a:accent3>
        <a:srgbClr val="FFC800"/>
      </a:accent3>
      <a:accent4>
        <a:srgbClr val="009B3C"/>
      </a:accent4>
      <a:accent5>
        <a:srgbClr val="A8B1B6"/>
      </a:accent5>
      <a:accent6>
        <a:srgbClr val="7D838B"/>
      </a:accent6>
      <a:hlink>
        <a:srgbClr val="004178"/>
      </a:hlink>
      <a:folHlink>
        <a:srgbClr val="004178"/>
      </a:folHlink>
    </a:clrScheme>
    <a:fontScheme name="Benutzerdefiniert 62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 anchorCtr="0"/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 sz="1600" dirty="0" err="1" smtClean="0"/>
        </a:defPPr>
      </a:lstStyle>
    </a:txDef>
  </a:objectDefaults>
  <a:extraClrSchemeLst/>
  <a:custClrLst>
    <a:custClr name="Heidelberg Grau">
      <a:srgbClr val="A8B1B6"/>
    </a:custClr>
    <a:custClr name="+30% Schwarz">
      <a:srgbClr val="7D838B"/>
    </a:custClr>
    <a:custClr name="+50% Schwarz">
      <a:srgbClr val="60656B"/>
    </a:custClr>
    <a:custClr name="+70% Schwarz">
      <a:srgbClr val="414549"/>
    </a:custClr>
    <a:custClr name="Dunkelblau">
      <a:srgbClr val="006E9B"/>
    </a:custClr>
    <a:custClr name="Hellblau">
      <a:srgbClr val="78CDEB"/>
    </a:custClr>
    <a:custClr name="Hellgelb">
      <a:srgbClr val="FFE60A"/>
    </a:custClr>
    <a:custClr name="Hellgrün">
      <a:srgbClr val="96C33C"/>
    </a:custClr>
  </a:custClrLst>
  <a:extLst>
    <a:ext uri="{05A4C25C-085E-4340-85A3-A5531E510DB2}">
      <thm15:themeFamily xmlns="" xmlns:thm15="http://schemas.microsoft.com/office/thememl/2012/main" name="Heidelberg_PowerPoint_4x3.potx" id="{8ADE1662-606B-4191-AA12-86AF5EBAF573}" vid="{DCB46541-8409-45B8-8724-50776EA84D9B}"/>
    </a:ext>
  </a:extLst>
</a:theme>
</file>

<file path=ppt/theme/theme3.xml><?xml version="1.0" encoding="utf-8"?>
<a:theme xmlns:a="http://schemas.openxmlformats.org/drawingml/2006/main" name="1_Heidelberg_NewTemplate_4x3">
  <a:themeElements>
    <a:clrScheme name="Heidelberg">
      <a:dk1>
        <a:srgbClr val="004178"/>
      </a:dk1>
      <a:lt1>
        <a:sysClr val="window" lastClr="FFFFFF"/>
      </a:lt1>
      <a:dk2>
        <a:srgbClr val="00A0E6"/>
      </a:dk2>
      <a:lt2>
        <a:srgbClr val="FFC800"/>
      </a:lt2>
      <a:accent1>
        <a:srgbClr val="004178"/>
      </a:accent1>
      <a:accent2>
        <a:srgbClr val="009B3C"/>
      </a:accent2>
      <a:accent3>
        <a:srgbClr val="FFC800"/>
      </a:accent3>
      <a:accent4>
        <a:srgbClr val="004178"/>
      </a:accent4>
      <a:accent5>
        <a:srgbClr val="00A0E6"/>
      </a:accent5>
      <a:accent6>
        <a:srgbClr val="FFC800"/>
      </a:accent6>
      <a:hlink>
        <a:srgbClr val="004178"/>
      </a:hlink>
      <a:folHlink>
        <a:srgbClr val="004178"/>
      </a:folHlink>
    </a:clrScheme>
    <a:fontScheme name="HD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tlCol="0" anchor="ctr"/>
      <a:lstStyle>
        <a:defPPr>
          <a:lnSpc>
            <a:spcPct val="110000"/>
          </a:lnSpc>
          <a:defRPr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Heidelberg_NewTemplate_4x3.potx" id="{1792C36F-D4AD-4894-A20B-64DC4A6A80D0}" vid="{FAE392C4-96A2-482C-8FA2-F3D1B7CCBC47}"/>
    </a:ext>
  </a:extLst>
</a:theme>
</file>

<file path=ppt/theme/theme4.xml><?xml version="1.0" encoding="utf-8"?>
<a:theme xmlns:a="http://schemas.openxmlformats.org/drawingml/2006/main" name="Heidelberg_NewTemplate_4x3">
  <a:themeElements>
    <a:clrScheme name="Heidelberg">
      <a:dk1>
        <a:srgbClr val="004178"/>
      </a:dk1>
      <a:lt1>
        <a:sysClr val="window" lastClr="FFFFFF"/>
      </a:lt1>
      <a:dk2>
        <a:srgbClr val="00A0E6"/>
      </a:dk2>
      <a:lt2>
        <a:srgbClr val="FFC800"/>
      </a:lt2>
      <a:accent1>
        <a:srgbClr val="004178"/>
      </a:accent1>
      <a:accent2>
        <a:srgbClr val="009B3C"/>
      </a:accent2>
      <a:accent3>
        <a:srgbClr val="FFC800"/>
      </a:accent3>
      <a:accent4>
        <a:srgbClr val="004178"/>
      </a:accent4>
      <a:accent5>
        <a:srgbClr val="00A0E6"/>
      </a:accent5>
      <a:accent6>
        <a:srgbClr val="FFC800"/>
      </a:accent6>
      <a:hlink>
        <a:srgbClr val="004178"/>
      </a:hlink>
      <a:folHlink>
        <a:srgbClr val="004178"/>
      </a:folHlink>
    </a:clrScheme>
    <a:fontScheme name="HD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tlCol="0" anchor="ctr"/>
      <a:lstStyle>
        <a:defPPr>
          <a:lnSpc>
            <a:spcPct val="110000"/>
          </a:lnSpc>
          <a:defRPr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Heidelberg_NewTemplate_4x3.potx" id="{1792C36F-D4AD-4894-A20B-64DC4A6A80D0}" vid="{FAE392C4-96A2-482C-8FA2-F3D1B7CCBC47}"/>
    </a:ext>
  </a:extLst>
</a:theme>
</file>

<file path=ppt/theme/theme5.xml><?xml version="1.0" encoding="utf-8"?>
<a:theme xmlns:a="http://schemas.openxmlformats.org/drawingml/2006/main" name="2_Heidelberg_NewTemplate_4x3">
  <a:themeElements>
    <a:clrScheme name="Heidelberg">
      <a:dk1>
        <a:srgbClr val="004178"/>
      </a:dk1>
      <a:lt1>
        <a:sysClr val="window" lastClr="FFFFFF"/>
      </a:lt1>
      <a:dk2>
        <a:srgbClr val="00A0E6"/>
      </a:dk2>
      <a:lt2>
        <a:srgbClr val="FFC800"/>
      </a:lt2>
      <a:accent1>
        <a:srgbClr val="004178"/>
      </a:accent1>
      <a:accent2>
        <a:srgbClr val="009B3C"/>
      </a:accent2>
      <a:accent3>
        <a:srgbClr val="FFC800"/>
      </a:accent3>
      <a:accent4>
        <a:srgbClr val="004178"/>
      </a:accent4>
      <a:accent5>
        <a:srgbClr val="00A0E6"/>
      </a:accent5>
      <a:accent6>
        <a:srgbClr val="FFC800"/>
      </a:accent6>
      <a:hlink>
        <a:srgbClr val="004178"/>
      </a:hlink>
      <a:folHlink>
        <a:srgbClr val="004178"/>
      </a:folHlink>
    </a:clrScheme>
    <a:fontScheme name="HD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tlCol="0" anchor="ctr"/>
      <a:lstStyle>
        <a:defPPr>
          <a:lnSpc>
            <a:spcPct val="110000"/>
          </a:lnSpc>
          <a:defRPr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Heidelberg_NewTemplate_4x3.potx" id="{1792C36F-D4AD-4894-A20B-64DC4A6A80D0}" vid="{FAE392C4-96A2-482C-8FA2-F3D1B7CCBC47}"/>
    </a:ext>
  </a:extLst>
</a:theme>
</file>

<file path=ppt/theme/theme6.xml><?xml version="1.0" encoding="utf-8"?>
<a:theme xmlns:a="http://schemas.openxmlformats.org/drawingml/2006/main" name="2_Heidelberg">
  <a:themeElements>
    <a:clrScheme name="Heidelberg 2015-05-28">
      <a:dk1>
        <a:srgbClr val="004178"/>
      </a:dk1>
      <a:lt1>
        <a:srgbClr val="FFFFFF"/>
      </a:lt1>
      <a:dk2>
        <a:srgbClr val="000000"/>
      </a:dk2>
      <a:lt2>
        <a:srgbClr val="FFFFFF"/>
      </a:lt2>
      <a:accent1>
        <a:srgbClr val="004178"/>
      </a:accent1>
      <a:accent2>
        <a:srgbClr val="00A0E6"/>
      </a:accent2>
      <a:accent3>
        <a:srgbClr val="FFC800"/>
      </a:accent3>
      <a:accent4>
        <a:srgbClr val="009B3C"/>
      </a:accent4>
      <a:accent5>
        <a:srgbClr val="A8B1B6"/>
      </a:accent5>
      <a:accent6>
        <a:srgbClr val="7D838B"/>
      </a:accent6>
      <a:hlink>
        <a:srgbClr val="004178"/>
      </a:hlink>
      <a:folHlink>
        <a:srgbClr val="004178"/>
      </a:folHlink>
    </a:clrScheme>
    <a:fontScheme name="Benutzerdefiniert 62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 anchorCtr="0"/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 sz="1600" dirty="0" err="1" smtClean="0"/>
        </a:defPPr>
      </a:lstStyle>
    </a:txDef>
  </a:objectDefaults>
  <a:extraClrSchemeLst/>
  <a:custClrLst>
    <a:custClr name="Heidelberg Grau">
      <a:srgbClr val="A8B1B6"/>
    </a:custClr>
    <a:custClr name="+30% Schwarz">
      <a:srgbClr val="7D838B"/>
    </a:custClr>
    <a:custClr name="+50% Schwarz">
      <a:srgbClr val="60656B"/>
    </a:custClr>
    <a:custClr name="+70% Schwarz">
      <a:srgbClr val="414549"/>
    </a:custClr>
    <a:custClr name="Dunkelblau">
      <a:srgbClr val="006E9B"/>
    </a:custClr>
    <a:custClr name="Hellblau">
      <a:srgbClr val="78CDEB"/>
    </a:custClr>
    <a:custClr name="Hellgelb">
      <a:srgbClr val="FFE60A"/>
    </a:custClr>
    <a:custClr name="Hellgrün">
      <a:srgbClr val="96C33C"/>
    </a:custClr>
  </a:custClrLst>
  <a:extLst>
    <a:ext uri="{05A4C25C-085E-4340-85A3-A5531E510DB2}">
      <thm15:themeFamily xmlns="" xmlns:thm15="http://schemas.microsoft.com/office/thememl/2012/main" name="Heidelberg_PowerPoint_4x3.potx" id="{8ADE1662-606B-4191-AA12-86AF5EBAF573}" vid="{DCB46541-8409-45B8-8724-50776EA84D9B}"/>
    </a:ext>
  </a:extLst>
</a:theme>
</file>

<file path=ppt/theme/theme7.xml><?xml version="1.0" encoding="utf-8"?>
<a:theme xmlns:a="http://schemas.openxmlformats.org/drawingml/2006/main" name="Larissa">
  <a:themeElements>
    <a:clrScheme name="Heidelberg 2015-05-28">
      <a:dk1>
        <a:srgbClr val="004178"/>
      </a:dk1>
      <a:lt1>
        <a:srgbClr val="FFFFFF"/>
      </a:lt1>
      <a:dk2>
        <a:srgbClr val="000000"/>
      </a:dk2>
      <a:lt2>
        <a:srgbClr val="FFFFFF"/>
      </a:lt2>
      <a:accent1>
        <a:srgbClr val="004178"/>
      </a:accent1>
      <a:accent2>
        <a:srgbClr val="00A0E6"/>
      </a:accent2>
      <a:accent3>
        <a:srgbClr val="FFC800"/>
      </a:accent3>
      <a:accent4>
        <a:srgbClr val="009B3C"/>
      </a:accent4>
      <a:accent5>
        <a:srgbClr val="A8B1B6"/>
      </a:accent5>
      <a:accent6>
        <a:srgbClr val="7D838B"/>
      </a:accent6>
      <a:hlink>
        <a:srgbClr val="004178"/>
      </a:hlink>
      <a:folHlink>
        <a:srgbClr val="004178"/>
      </a:folHlink>
    </a:clrScheme>
    <a:fontScheme name="Benutzerdefiniert 62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">
  <a:themeElements>
    <a:clrScheme name="Heidelberg 2015-05-28">
      <a:dk1>
        <a:srgbClr val="004178"/>
      </a:dk1>
      <a:lt1>
        <a:srgbClr val="FFFFFF"/>
      </a:lt1>
      <a:dk2>
        <a:srgbClr val="000000"/>
      </a:dk2>
      <a:lt2>
        <a:srgbClr val="FFFFFF"/>
      </a:lt2>
      <a:accent1>
        <a:srgbClr val="004178"/>
      </a:accent1>
      <a:accent2>
        <a:srgbClr val="00A0E6"/>
      </a:accent2>
      <a:accent3>
        <a:srgbClr val="FFC800"/>
      </a:accent3>
      <a:accent4>
        <a:srgbClr val="009B3C"/>
      </a:accent4>
      <a:accent5>
        <a:srgbClr val="A8B1B6"/>
      </a:accent5>
      <a:accent6>
        <a:srgbClr val="7D838B"/>
      </a:accent6>
      <a:hlink>
        <a:srgbClr val="004178"/>
      </a:hlink>
      <a:folHlink>
        <a:srgbClr val="004178"/>
      </a:folHlink>
    </a:clrScheme>
    <a:fontScheme name="Benutzerdefiniert 62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pe:Receivers xmlns:spe="http://schemas.microsoft.com/sharepoint/events">
  <Receiver>
    <Name>Nintex conditional workflow start</Name>
    <Synchronization>Synchronous</Synchronization>
    <Type>10001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10002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2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10004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10001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10002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2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10004</Type>
    <SequenceNumber>50000</SequenceNumber>
    <Assembly>Nintex.Workflow, Version=1.0.0.0, Culture=neutral, PublicKeyToken=913f6bae0ca5ae12</Assembly>
    <Class>Nintex.Workflow.ConditionalWorkflowStartReceiver</Class>
    <Data>4/2/2015 2:01:19 PM</Data>
    <Filter/>
  </Receiver>
  <Receiver>
    <Name>Nintex conditional workflow start</Name>
    <Synchronization>Synchronous</Synchronization>
    <Type>10001</Type>
    <SequenceNumber>50000</SequenceNumber>
    <Assembly>Nintex.Workflow, Version=1.0.0.0, Culture=neutral, PublicKeyToken=913f6bae0ca5ae12</Assembly>
    <Class>Nintex.Workflow.ConditionalWorkflowStartReceiver</Class>
    <Data>4/16/2015 12:09:58 PM</Data>
    <Filter/>
  </Receiver>
  <Receiver>
    <Name>Nintex conditional workflow start</Name>
    <Synchronization>Synchronous</Synchronization>
    <Type>10002</Type>
    <SequenceNumber>50000</SequenceNumber>
    <Assembly>Nintex.Workflow, Version=1.0.0.0, Culture=neutral, PublicKeyToken=913f6bae0ca5ae12</Assembly>
    <Class>Nintex.Workflow.ConditionalWorkflowStartReceiver</Class>
    <Data>4/16/2015 12:09:58 PM</Data>
    <Filter/>
  </Receiver>
  <Receiver>
    <Name>Nintex conditional workflow start</Name>
    <Synchronization>Synchronous</Synchronization>
    <Type>2</Type>
    <SequenceNumber>50000</SequenceNumber>
    <Assembly>Nintex.Workflow, Version=1.0.0.0, Culture=neutral, PublicKeyToken=913f6bae0ca5ae12</Assembly>
    <Class>Nintex.Workflow.ConditionalWorkflowStartReceiver</Class>
    <Data>4/16/2015 12:09:58 PM</Data>
    <Filter/>
  </Receiver>
  <Receiver>
    <Name>Nintex conditional workflow start</Name>
    <Synchronization>Synchronous</Synchronization>
    <Type>10004</Type>
    <SequenceNumber>50000</SequenceNumber>
    <Assembly>Nintex.Workflow, Version=1.0.0.0, Culture=neutral, PublicKeyToken=913f6bae0ca5ae12</Assembly>
    <Class>Nintex.Workflow.ConditionalWorkflowStartReceiver</Class>
    <Data>4/16/2015 12:09:58 PM</Data>
    <Filter/>
  </Receiver>
  <Receiver>
    <Name>Microsoft.Office.RecordsManagement.PolicyFeatures.ExpirationEventReceiver</Name>
    <Synchronization>Synchronous</Synchronization>
    <Type>10001</Type>
    <SequenceNumber>101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Assembly>Microsoft.Office.Policy, Version=14.0.0.0, Culture=neutral, PublicKeyToken=71e9bce111e9429c</Assembly>
    <Class>Microsoft.Office.RecordsManagement.Internal.UpdateExpireDate</Class>
    <Data/>
    <Filter/>
  </Receiver>
</spe:Receivers>
</file>

<file path=customXml/item2.xml><?xml version="1.0" encoding="utf-8"?>
<?mso-contentType ?>
<SharedContentType xmlns="Microsoft.SharePoint.Taxonomy.ContentTypeSync" SourceId="4a5762cc-d3e7-4d0e-b9cc-c93812f327ef" ContentTypeId="0x010100078186EE98F5E34E8573DBE7C72D531D010205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HDM ES Product related Document" ma:contentTypeID="0x010100078186EE98F5E34E8573DBE7C72D531D01020500E17F581385F1D14D8B107052DFEB03DE" ma:contentTypeVersion="99" ma:contentTypeDescription="" ma:contentTypeScope="" ma:versionID="b237638abfacef464a46023284896d37">
  <xsd:schema xmlns:xsd="http://www.w3.org/2001/XMLSchema" xmlns:xs="http://www.w3.org/2001/XMLSchema" xmlns:p="http://schemas.microsoft.com/office/2006/metadata/properties" xmlns:ns1="http://schemas.microsoft.com/sharepoint/v3" xmlns:ns2="69e301bf-2e5a-4608-978c-69713c405ccc" xmlns:ns3="764c1fdd-b5e9-4f22-a34a-29aa0b4be064" targetNamespace="http://schemas.microsoft.com/office/2006/metadata/properties" ma:root="true" ma:fieldsID="6c4825798c8ff865fdc25e4d11bc577e" ns1:_="" ns2:_="" ns3:_="">
    <xsd:import namespace="http://schemas.microsoft.com/sharepoint/v3"/>
    <xsd:import namespace="69e301bf-2e5a-4608-978c-69713c405ccc"/>
    <xsd:import namespace="764c1fdd-b5e9-4f22-a34a-29aa0b4be064"/>
    <xsd:element name="properties">
      <xsd:complexType>
        <xsd:sequence>
          <xsd:element name="documentManagement">
            <xsd:complexType>
              <xsd:all>
                <xsd:element ref="ns2:HDM_x0020_GL_x0020_Document_x0020_Owner" minOccurs="0"/>
                <xsd:element ref="ns2:HDM_x0020_GL_x0020_Valid_x0020_Until" minOccurs="0"/>
                <xsd:element ref="ns3:TaxCatchAll" minOccurs="0"/>
                <xsd:element ref="ns3:TaxCatchAllLabel" minOccurs="0"/>
                <xsd:element ref="ns2:jf94795cf1684e87b0f3eb7908af612e" minOccurs="0"/>
                <xsd:element ref="ns1:_dlc_Exempt" minOccurs="0"/>
                <xsd:element ref="ns1:_dlc_ExpireDateSaved" minOccurs="0"/>
                <xsd:element ref="ns1:_dlc_ExpireDate" minOccurs="0"/>
                <xsd:element ref="ns2:ed17a078079c4075a0cdd8ce85f9557d" minOccurs="0"/>
                <xsd:element ref="ns2:efb697cada4944bb8ea8857520a98cd0" minOccurs="0"/>
                <xsd:element ref="ns2:a1a71f15002942cf9b3529b58082c7a9" minOccurs="0"/>
                <xsd:element ref="ns2:HDM_x0020_GL_x0020_Release_x0020_Date" minOccurs="0"/>
                <xsd:element ref="ns2:SalesMate" minOccurs="0"/>
                <xsd:element ref="ns1:AverageRating" minOccurs="0"/>
                <xsd:element ref="ns1:RatingCount" minOccurs="0"/>
                <xsd:element ref="ns2:j9a558bc1931469eb58d15acaaafef40" minOccurs="0"/>
                <xsd:element ref="ns2:k9d0ffc69a68448e82f997119257b097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4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5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6" nillable="true" ma:displayName="Expiration Date" ma:description="" ma:hidden="true" ma:indexed="true" ma:internalName="_dlc_ExpireDate" ma:readOnly="true">
      <xsd:simpleType>
        <xsd:restriction base="dms:DateTime"/>
      </xsd:simpleType>
    </xsd:element>
    <xsd:element name="AverageRating" ma:index="25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6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301bf-2e5a-4608-978c-69713c405ccc" elementFormDefault="qualified">
    <xsd:import namespace="http://schemas.microsoft.com/office/2006/documentManagement/types"/>
    <xsd:import namespace="http://schemas.microsoft.com/office/infopath/2007/PartnerControls"/>
    <xsd:element name="HDM_x0020_GL_x0020_Document_x0020_Owner" ma:index="3" nillable="true" ma:displayName="HDM GL Document Owner" ma:list="UserInfo" ma:SharePointGroup="0" ma:internalName="HDM_x0020_GL_x0020_Docum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DM_x0020_GL_x0020_Valid_x0020_Until" ma:index="4" nillable="true" ma:displayName="HDM GL Valid Until" ma:format="DateOnly" ma:internalName="HDM_x0020_GL_x0020_Valid_x0020_Until">
      <xsd:simpleType>
        <xsd:restriction base="dms:DateTime"/>
      </xsd:simpleType>
    </xsd:element>
    <xsd:element name="jf94795cf1684e87b0f3eb7908af612e" ma:index="12" ma:taxonomy="true" ma:internalName="jf94795cf1684e87b0f3eb7908af612e" ma:taxonomyFieldName="HDM_GL_Document_Language" ma:displayName="HDM GL Document Language" ma:readOnly="false" ma:default="" ma:fieldId="{3f94795c-f168-4e87-b0f3-eb7908af612e}" ma:taxonomyMulti="true" ma:sspId="4a5762cc-d3e7-4d0e-b9cc-c93812f327ef" ma:termSetId="db9dfe7e-47ca-4096-a1c2-8af8a283fef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17a078079c4075a0cdd8ce85f9557d" ma:index="19" ma:taxonomy="true" ma:internalName="ed17a078079c4075a0cdd8ce85f9557d" ma:taxonomyFieldName="HDM_x0020_ES_x0020_Product" ma:displayName="HDM ES Product" ma:readOnly="false" ma:default="" ma:fieldId="{ed17a078-079c-4075-a0cd-d8ce85f9557d}" ma:taxonomyMulti="true" ma:sspId="4a5762cc-d3e7-4d0e-b9cc-c93812f327ef" ma:termSetId="02dd6429-595b-402b-9c99-e45d884e2a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fb697cada4944bb8ea8857520a98cd0" ma:index="20" nillable="true" ma:taxonomy="true" ma:internalName="efb697cada4944bb8ea8857520a98cd0" ma:taxonomyFieldName="HDM_ES_Purpose_of_Use" ma:displayName="HDM ES Purpose of Use" ma:indexed="true" ma:default="" ma:fieldId="{efb697ca-da49-44bb-8ea8-857520a98cd0}" ma:sspId="4a5762cc-d3e7-4d0e-b9cc-c93812f327ef" ma:termSetId="87fde0aa-947c-4d44-bad4-459335105c8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1a71f15002942cf9b3529b58082c7a9" ma:index="21" nillable="true" ma:taxonomy="true" ma:internalName="a1a71f15002942cf9b3529b58082c7a9" ma:taxonomyFieldName="HDM_x0020_ES_x0020_Target_x0020_Group" ma:displayName="HDM ES Target Group" ma:default="" ma:fieldId="{a1a71f15-0029-42cf-9b35-29b58082c7a9}" ma:sspId="4a5762cc-d3e7-4d0e-b9cc-c93812f327ef" ma:termSetId="090ce927-2fea-4a91-a026-8895cf9214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DM_x0020_GL_x0020_Release_x0020_Date" ma:index="23" nillable="true" ma:displayName="HDM GL Valid From" ma:format="DateOnly" ma:internalName="HDM_x0020_GL_x0020_Release_x0020_Date">
      <xsd:simpleType>
        <xsd:restriction base="dms:DateTime"/>
      </xsd:simpleType>
    </xsd:element>
    <xsd:element name="SalesMate" ma:index="24" nillable="true" ma:displayName="SalesMate" ma:default="0" ma:internalName="SalesMate">
      <xsd:simpleType>
        <xsd:restriction base="dms:Boolean"/>
      </xsd:simpleType>
    </xsd:element>
    <xsd:element name="j9a558bc1931469eb58d15acaaafef40" ma:index="31" nillable="true" ma:taxonomy="true" ma:internalName="j9a558bc1931469eb58d15acaaafef40" ma:taxonomyFieldName="HDM_x0020_ES_x0020_Purpose_x0020_of_x0020_Use" ma:displayName="HDM ES Purpose of Use-old" ma:readOnly="false" ma:default="" ma:fieldId="{39a558bc-1931-469e-b58d-15acaaafef40}" ma:sspId="4a5762cc-d3e7-4d0e-b9cc-c93812f327ef" ma:termSetId="87fde0aa-947c-4d44-bad4-459335105c8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9d0ffc69a68448e82f997119257b097" ma:index="32" nillable="true" ma:taxonomy="true" ma:internalName="k9d0ffc69a68448e82f997119257b097" ma:taxonomyFieldName="HDM_x0020_GL_x0020_Document_x0020_Language" ma:displayName="HDM GL Document Language-old" ma:readOnly="false" ma:default="" ma:fieldId="{49d0ffc6-9a68-448e-82f9-97119257b097}" ma:taxonomyMulti="true" ma:sspId="4a5762cc-d3e7-4d0e-b9cc-c93812f327ef" ma:termSetId="db9dfe7e-47ca-4096-a1c2-8af8a283fef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c1fdd-b5e9-4f22-a34a-29aa0b4be064" elementFormDefault="qualified">
    <xsd:import namespace="http://schemas.microsoft.com/office/2006/documentManagement/types"/>
    <xsd:import namespace="http://schemas.microsoft.com/office/infopath/2007/PartnerControls"/>
    <xsd:element name="TaxCatchAll" ma:index="6" nillable="true" ma:displayName="Taxonomy Catch All Column" ma:hidden="true" ma:list="{1fd39321-262e-4846-a67e-7ea956ffa77c}" ma:internalName="TaxCatchAll" ma:showField="CatchAllData" ma:web="a40e7a19-60c9-4c76-8021-5dbd65d5c7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" nillable="true" ma:displayName="Taxonomy Catch All Column1" ma:hidden="true" ma:list="{1fd39321-262e-4846-a67e-7ea956ffa77c}" ma:internalName="TaxCatchAllLabel" ma:readOnly="true" ma:showField="CatchAllDataLabel" ma:web="a40e7a19-60c9-4c76-8021-5dbd65d5c7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ExpireDate xmlns="http://schemas.microsoft.com/sharepoint/v3">2017-09-18T22:00:00+00:00</_dlc_ExpireDate>
    <efb697cada4944bb8ea8857520a98cd0 xmlns="69e301bf-2e5a-4608-978c-69713c405cc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09bf58c0-0219-430d-bf7c-37654971ffde</TermId>
        </TermInfo>
      </Terms>
    </efb697cada4944bb8ea8857520a98cd0>
    <TaxCatchAll xmlns="764c1fdd-b5e9-4f22-a34a-29aa0b4be064">
      <Value>48</Value>
      <Value>63</Value>
      <Value>18</Value>
      <Value>81</Value>
    </TaxCatchAll>
    <SalesMate xmlns="69e301bf-2e5a-4608-978c-69713c405ccc">true</SalesMate>
    <HDM_x0020_GL_x0020_Valid_x0020_Until xmlns="69e301bf-2e5a-4608-978c-69713c405ccc">2017-09-18T22:00:00+00:00</HDM_x0020_GL_x0020_Valid_x0020_Until>
    <ed17a078079c4075a0cdd8ce85f9557d xmlns="69e301bf-2e5a-4608-978c-69713c405cc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Prinect Image Control</TermName>
          <TermId xmlns="http://schemas.microsoft.com/office/infopath/2007/PartnerControls">446b229c-2146-43d8-be1e-e31be29056b7</TermId>
        </TermInfo>
      </Terms>
    </ed17a078079c4075a0cdd8ce85f9557d>
    <jf94795cf1684e87b0f3eb7908af612e xmlns="69e301bf-2e5a-4608-978c-69713c405ccc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German</TermName>
          <TermId xmlns="http://schemas.microsoft.com/office/infopath/2007/PartnerControls">d8d1d62d-a392-4f2a-b34c-723952e04508</TermId>
        </TermInfo>
      </Terms>
    </jf94795cf1684e87b0f3eb7908af612e>
    <HDM_x0020_GL_x0020_Release_x0020_Date xmlns="69e301bf-2e5a-4608-978c-69713c405ccc" xsi:nil="true"/>
    <HDM_x0020_GL_x0020_Document_x0020_Owner xmlns="69e301bf-2e5a-4608-978c-69713c405ccc">
      <UserInfo>
        <DisplayName>Mittmann, Juergen SF-PM-3</DisplayName>
        <AccountId>33</AccountId>
        <AccountType/>
      </UserInfo>
    </HDM_x0020_GL_x0020_Document_x0020_Owner>
    <a1a71f15002942cf9b3529b58082c7a9 xmlns="69e301bf-2e5a-4608-978c-69713c405ccc">
      <Terms xmlns="http://schemas.microsoft.com/office/infopath/2007/PartnerControls">
        <TermInfo xmlns="http://schemas.microsoft.com/office/infopath/2007/PartnerControls">
          <TermName xmlns="http://schemas.microsoft.com/office/infopath/2007/PartnerControls">external</TermName>
          <TermId xmlns="http://schemas.microsoft.com/office/infopath/2007/PartnerControls">95264b2d-9542-4149-a757-7561577dea22</TermId>
        </TermInfo>
      </Terms>
    </a1a71f15002942cf9b3529b58082c7a9>
    <_dlc_ExpireDateSaved xmlns="http://schemas.microsoft.com/sharepoint/v3" xsi:nil="true"/>
    <j9a558bc1931469eb58d15acaaafef40 xmlns="69e301bf-2e5a-4608-978c-69713c405ccc">
      <Terms xmlns="http://schemas.microsoft.com/office/infopath/2007/PartnerControls"/>
    </j9a558bc1931469eb58d15acaaafef40>
    <k9d0ffc69a68448e82f997119257b097 xmlns="69e301bf-2e5a-4608-978c-69713c405ccc">
      <Terms xmlns="http://schemas.microsoft.com/office/infopath/2007/PartnerControls"/>
    </k9d0ffc69a68448e82f997119257b097>
  </documentManagement>
</p:properties>
</file>

<file path=customXml/item6.xml><?xml version="1.0" encoding="utf-8"?>
<?mso-contentType ?>
<p:Policy xmlns:p="office.server.policy" id="" local="true">
  <p:Name>HDM GL Document</p:Name>
  <p:Description/>
  <p:Statement/>
  <p:PolicyItems>
    <p:PolicyItem featureId="Microsoft.Office.RecordsManagement.PolicyFeatures.Expiration" staticId="0x010100078186EE98F5E34E8573DBE7C72D531D01|-1207275062" UniqueId="9166db65-4b2c-40f0-b548-a7266d9c2433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0</number>
                  <property>HDM_x0020_GL_x0020_Valid_x0020_Until</property>
                  <propertyId>294ec6c5-c056-4e7c-8319-86bb822087e5</propertyId>
                  <period>days</period>
                </formula>
                <action type="workflow" id="fef7b913-76c6-400e-a9ec-97d6893a2a6c"/>
              </data>
            </stages>
          </Schedule>
        </Schedules>
      </p:CustomData>
    </p:PolicyItem>
  </p:PolicyItems>
</p:Policy>
</file>

<file path=customXml/itemProps1.xml><?xml version="1.0" encoding="utf-8"?>
<ds:datastoreItem xmlns:ds="http://schemas.openxmlformats.org/officeDocument/2006/customXml" ds:itemID="{6A202C4E-B8D8-4346-A30D-358EC5DF044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890B843-20FE-4C45-8434-F83911C9693A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17BC558B-8F57-46A2-B305-3E206B90F83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AE341A4-202D-4AEC-A2B4-D9CE49F731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9e301bf-2e5a-4608-978c-69713c405ccc"/>
    <ds:schemaRef ds:uri="764c1fdd-b5e9-4f22-a34a-29aa0b4be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C9740623-2CE4-49F8-8323-619927937634}">
  <ds:schemaRefs>
    <ds:schemaRef ds:uri="69e301bf-2e5a-4608-978c-69713c405ccc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2006/metadata/properties"/>
    <ds:schemaRef ds:uri="http://schemas.openxmlformats.org/package/2006/metadata/core-properties"/>
    <ds:schemaRef ds:uri="764c1fdd-b5e9-4f22-a34a-29aa0b4be064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C67CF809-D595-455A-8938-69D3C04E8C19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2256</Words>
  <Application>Microsoft Office PowerPoint</Application>
  <PresentationFormat>Bildschirmpräsentation (4:3)</PresentationFormat>
  <Paragraphs>532</Paragraphs>
  <Slides>40</Slides>
  <Notes>36</Notes>
  <HiddenSlides>0</HiddenSlides>
  <MMClips>0</MMClips>
  <ScaleCrop>false</ScaleCrop>
  <HeadingPairs>
    <vt:vector size="4" baseType="variant">
      <vt:variant>
        <vt:lpstr>Design</vt:lpstr>
      </vt:variant>
      <vt:variant>
        <vt:i4>6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Heidelberg</vt:lpstr>
      <vt:lpstr>1_Heidelberg</vt:lpstr>
      <vt:lpstr>1_Heidelberg_NewTemplate_4x3</vt:lpstr>
      <vt:lpstr>Heidelberg_NewTemplate_4x3</vt:lpstr>
      <vt:lpstr>2_Heidelberg_NewTemplate_4x3</vt:lpstr>
      <vt:lpstr>2_Heidelberg</vt:lpstr>
      <vt:lpstr>PowerPoint-Präsentation</vt:lpstr>
      <vt:lpstr>HEI Lights  Prinect Image Control 3</vt:lpstr>
      <vt:lpstr>Prinect Image Control 3</vt:lpstr>
      <vt:lpstr>Prinect Image Control 3</vt:lpstr>
      <vt:lpstr>Prinect Image Control 3</vt:lpstr>
      <vt:lpstr>Prinect Image Control 3</vt:lpstr>
      <vt:lpstr>Prinect Image Control 3</vt:lpstr>
      <vt:lpstr>Prinect Image Control 3</vt:lpstr>
      <vt:lpstr>Prinect Image Control 3</vt:lpstr>
      <vt:lpstr>Prinect Image Control 3</vt:lpstr>
      <vt:lpstr>Prinect Image Control 3</vt:lpstr>
      <vt:lpstr>Prinect Image Control 3</vt:lpstr>
      <vt:lpstr>Prinect Image Control 3</vt:lpstr>
      <vt:lpstr>Prinect Image Control 3 Software Option Proof Match</vt:lpstr>
      <vt:lpstr>Prinect Image Control 3 Software Option Netprofiler</vt:lpstr>
      <vt:lpstr>Prinect Image Control 3 Software Option Color Interface</vt:lpstr>
      <vt:lpstr>Prinect Image Control 3 Software Option Offline Inspection</vt:lpstr>
      <vt:lpstr>Die HEI Lights von Prinect Image Control 3</vt:lpstr>
      <vt:lpstr>Prinect Image Control 3 „Proof Match“ Übertragen der Farben vom Proof auf die Nutzen </vt:lpstr>
      <vt:lpstr>Prinect Image Control 3 – Verteilte Druckkontroll-elemente auf dem Druckbogen platziert</vt:lpstr>
      <vt:lpstr>Prinect Image Control 3 – Wie spart man 12 t Karton pro Jahr?</vt:lpstr>
      <vt:lpstr>Prinect Image Control 3 – Sonderfarben werden automatisch gefunden und gleichmäßig ausgeregelt </vt:lpstr>
      <vt:lpstr>Prinect Image Control 3 - Deckweißregelung Keine Herausforderung mehr bei spez. Bedruckstoffen </vt:lpstr>
      <vt:lpstr>Prinect Image Control 3 Das weltweit erste System zum Regeln von Deckweiß</vt:lpstr>
      <vt:lpstr>Prinect Image Control 3 - Deckweißregelung So funktioniert‘s</vt:lpstr>
      <vt:lpstr>Prinect Image Control 3 - Deckweißregelung So funktioniert‘s</vt:lpstr>
      <vt:lpstr>Prinect Image Control 3 - Deckweißregelung So funktioniert‘s</vt:lpstr>
      <vt:lpstr>Deckweißregelung Anordnung des Druckkontrollstreifens</vt:lpstr>
      <vt:lpstr>Prinect Image Control 3 - “Offline Inspection” Farb- und Qualitätsmessung in einem Arbeitsgang</vt:lpstr>
      <vt:lpstr>Prinect Image Control 3 - “Offline Inspection” Die Vorteile</vt:lpstr>
      <vt:lpstr>Prinect Image Control 3 - “Offline Inspection” Wichtig zu wissen!</vt:lpstr>
      <vt:lpstr>Prinect Image Control 3 Die HEI Five</vt:lpstr>
      <vt:lpstr>Gemeinsamkeiten aller Prinect Farbmesssysteme</vt:lpstr>
      <vt:lpstr>Bitte bei allen Prinect Farbmesssystemen beachten!</vt:lpstr>
      <vt:lpstr>Druckqualität schnell und zuverlässig erreichen</vt:lpstr>
      <vt:lpstr>Druckqualität schnell und zuverlässig erreichen</vt:lpstr>
      <vt:lpstr>Deutlich weniger Makulatur. Durch kontrollierte Prozesse mit dem Druckerei-Workflow Prinect</vt:lpstr>
      <vt:lpstr>Einsparungen: Rüstzeiten und Makulatur</vt:lpstr>
      <vt:lpstr>Vorteile spektraler Messung und  farbmetrischer Regelung</vt:lpstr>
      <vt:lpstr>Patentierte farbmetrische Regelung von Heidelberg</vt:lpstr>
    </vt:vector>
  </TitlesOfParts>
  <Company>Heidelberg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Prinect Image Control 3</dc:title>
  <dc:creator>Heidelberg</dc:creator>
  <cp:lastModifiedBy>seydelmi</cp:lastModifiedBy>
  <cp:revision>235</cp:revision>
  <cp:lastPrinted>2015-06-01T14:01:12Z</cp:lastPrinted>
  <dcterms:created xsi:type="dcterms:W3CDTF">2015-05-08T09:20:19Z</dcterms:created>
  <dcterms:modified xsi:type="dcterms:W3CDTF">2016-10-28T09:19:44Z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0x010100078186EE98F5E34E8573DBE7C72D531D01|-1207275062</vt:lpwstr>
  </property>
  <property fmtid="{D5CDD505-2E9C-101B-9397-08002B2CF9AE}" pid="3" name="ContentTypeId">
    <vt:lpwstr>0x010100078186EE98F5E34E8573DBE7C72D531D01020500E17F581385F1D14D8B107052DFEB03DE</vt:lpwstr>
  </property>
  <property fmtid="{D5CDD505-2E9C-101B-9397-08002B2CF9AE}" pid="4" name="ItemRetentionFormula">
    <vt:lpwstr>&lt;formula id="Microsoft.Office.RecordsManagement.PolicyFeatures.Expiration.Formula.BuiltIn"&gt;&lt;number&gt;0&lt;/number&gt;&lt;property&gt;HDM_x005f_x0020_GL_x005f_x0020_Valid_x005f_x0020_Until&lt;/property&gt;&lt;propertyId&gt;294ec6c5-c056-4e7c-8319-86bb822087e5&lt;/propertyId&gt;&lt;period&gt;days&lt;/period&gt;&lt;/formu</vt:lpwstr>
  </property>
  <property fmtid="{D5CDD505-2E9C-101B-9397-08002B2CF9AE}" pid="5" name="Order">
    <vt:r8>49400</vt:r8>
  </property>
  <property fmtid="{D5CDD505-2E9C-101B-9397-08002B2CF9AE}" pid="6" name="HDM ES Product">
    <vt:lpwstr>81;#Prinect Image Control|446b229c-2146-43d8-be1e-e31be29056b7</vt:lpwstr>
  </property>
  <property fmtid="{D5CDD505-2E9C-101B-9397-08002B2CF9AE}" pid="7" name="HDM GL Approver">
    <vt:lpwstr/>
  </property>
  <property fmtid="{D5CDD505-2E9C-101B-9397-08002B2CF9AE}" pid="8" name="HDM_GL_Document_Language">
    <vt:lpwstr>48;#German|d8d1d62d-a392-4f2a-b34c-723952e04508</vt:lpwstr>
  </property>
  <property fmtid="{D5CDD505-2E9C-101B-9397-08002B2CF9AE}" pid="9" name="HDM_ES_Purpose_of_Use">
    <vt:lpwstr>63;#Presentation|09bf58c0-0219-430d-bf7c-37654971ffde</vt:lpwstr>
  </property>
  <property fmtid="{D5CDD505-2E9C-101B-9397-08002B2CF9AE}" pid="10" name="HDM ES Target Group">
    <vt:lpwstr>18;#external|95264b2d-9542-4149-a757-7561577dea22</vt:lpwstr>
  </property>
  <property fmtid="{D5CDD505-2E9C-101B-9397-08002B2CF9AE}" pid="11" name="HDM GL Document Language">
    <vt:lpwstr/>
  </property>
  <property fmtid="{D5CDD505-2E9C-101B-9397-08002B2CF9AE}" pid="12" name="HDM ES Purpose of Use">
    <vt:lpwstr/>
  </property>
</Properties>
</file>