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6" r:id="rId3"/>
  </p:sldMasterIdLst>
  <p:notesMasterIdLst>
    <p:notesMasterId r:id="rId9"/>
  </p:notesMasterIdLst>
  <p:sldIdLst>
    <p:sldId id="256" r:id="rId4"/>
    <p:sldId id="259" r:id="rId5"/>
    <p:sldId id="260" r:id="rId6"/>
    <p:sldId id="257" r:id="rId7"/>
    <p:sldId id="258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B0230-05B3-444A-A93D-38A92095DC6F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FD3E7-A4E5-4B52-8A97-A59BB1A7BE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50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Different</a:t>
            </a:r>
            <a:r>
              <a:rPr lang="en-GB" baseline="0" dirty="0" smtClean="0"/>
              <a:t> types of paperboard have different properties and are thus suitable for different situations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C9C90-A716-4F2B-A2B3-D57F5A99E8EE}" type="slidenum">
              <a:rPr lang="sv-SE" smtClean="0">
                <a:solidFill>
                  <a:prstClr val="black"/>
                </a:solidFill>
              </a:rPr>
              <a:pPr/>
              <a:t>2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4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Different</a:t>
            </a:r>
            <a:r>
              <a:rPr lang="en-GB" baseline="0" dirty="0" smtClean="0"/>
              <a:t> types of paperboard have different properties and are thus suitable for different situations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C9C90-A716-4F2B-A2B3-D57F5A99E8EE}" type="slidenum">
              <a:rPr lang="sv-SE" smtClean="0">
                <a:solidFill>
                  <a:prstClr val="black"/>
                </a:solidFill>
              </a:rPr>
              <a:pPr/>
              <a:t>4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4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68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2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10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ggesund_Holmen_P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00" y="454025"/>
            <a:ext cx="2011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438400"/>
            <a:ext cx="64008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sv-SE" altLang="de-DE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746500"/>
            <a:ext cx="6400800" cy="1752600"/>
          </a:xfrm>
        </p:spPr>
        <p:txBody>
          <a:bodyPr/>
          <a:lstStyle>
            <a:lvl1pPr marL="0" indent="0">
              <a:buFont typeface="Monotype Sorts" charset="2"/>
              <a:buNone/>
              <a:defRPr/>
            </a:lvl1pPr>
          </a:lstStyle>
          <a:p>
            <a:pPr lvl="0"/>
            <a:r>
              <a:rPr lang="sv-SE" altLang="de-DE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2470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97B23-63AD-4A08-BBBF-36331C760077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830A7039-68A6-4483-99DA-DC12FC481DD4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32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894D7-705F-40CC-A518-3BD6C05A72C6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EB8C0167-8131-4081-A257-AE037CDD9409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59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420938"/>
            <a:ext cx="3324225" cy="3586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2420938"/>
            <a:ext cx="3325813" cy="3586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6268-39E2-43E5-9572-02EAAEA86618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342BA660-E7FB-4BFE-979F-BECEE49DCE84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35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F8B13-7228-418F-A2BF-C180F3948C22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1DD07F7A-56DC-484F-A872-7ACCDF311E59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28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D5D2-A342-4B3E-AC1C-D76C13DAE128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DD77EB5D-A069-4F54-808B-546DD2EDD4C1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33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CE289-5420-4B50-882E-6D3BB15C3314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EC9B84DB-8BDB-4A22-9D35-58AF750F3ED9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1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0541A-0E81-412B-A708-FFA16787BA88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F7EC6DBB-BB11-4353-8C4B-A73A67167E00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5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355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3CDF3-8B3C-45C1-9ED2-F8A6FFEDF07C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6DF45F1D-1C0D-4679-A499-F61650A56958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95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2982-2C8E-4178-8C73-46EAFF8D4BD2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63BA21A1-322F-4A81-873C-47770BDAB9F1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22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5225" y="820738"/>
            <a:ext cx="1700213" cy="5186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820738"/>
            <a:ext cx="4949825" cy="5186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6E15-EB5B-415B-A379-B210B646C649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C45BE56B-C2EF-4C6E-A47C-D071B69CC6F0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47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820738"/>
            <a:ext cx="6802438" cy="5186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B2ED-9AEA-40BE-874F-B3686A4FC537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87441F57-CB00-4268-BC14-DBF56EDCA3CB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032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20738"/>
            <a:ext cx="6802438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420938"/>
            <a:ext cx="3324225" cy="358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9625" y="2420938"/>
            <a:ext cx="3325813" cy="171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9625" y="4289425"/>
            <a:ext cx="3325813" cy="1717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932AB-E099-4D65-893D-A5259EEAB7FC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A48902D4-E9E7-42A5-882E-76A54CDCA775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249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20738"/>
            <a:ext cx="6802438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2420938"/>
            <a:ext cx="3324225" cy="358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2420938"/>
            <a:ext cx="3325813" cy="358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F9A85-43A1-4715-88EF-3435F2FD845E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4A96E561-0F59-48A7-8119-1AE1196ED5A7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22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8095" y="724857"/>
            <a:ext cx="8761569" cy="5463218"/>
            <a:chOff x="-8095" y="724857"/>
            <a:chExt cx="8761569" cy="5463218"/>
          </a:xfrm>
        </p:grpSpPr>
        <p:sp>
          <p:nvSpPr>
            <p:cNvPr id="11" name="Rounded Rectangle 6"/>
            <p:cNvSpPr/>
            <p:nvPr userDrawn="1"/>
          </p:nvSpPr>
          <p:spPr>
            <a:xfrm rot="5400000">
              <a:off x="1647866" y="-917537"/>
              <a:ext cx="5463211" cy="8748000"/>
            </a:xfrm>
            <a:prstGeom prst="round2SameRect">
              <a:avLst>
                <a:gd name="adj1" fmla="val 1000"/>
                <a:gd name="adj2" fmla="val 0"/>
              </a:avLst>
            </a:prstGeom>
            <a:solidFill>
              <a:srgbClr val="FFFFFF"/>
            </a:solidFill>
            <a:ln>
              <a:noFill/>
            </a:ln>
            <a:effectLst>
              <a:outerShdw blurRad="101600" dist="101600" dir="5400000" algn="tr" rotWithShape="0">
                <a:srgbClr val="323232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HelveticaNeue LT 35 Thin" pitchFamily="34" charset="0"/>
              </a:endParaRPr>
            </a:p>
          </p:txBody>
        </p:sp>
        <p:sp>
          <p:nvSpPr>
            <p:cNvPr id="12" name="Rounded Rectangle 6"/>
            <p:cNvSpPr/>
            <p:nvPr userDrawn="1"/>
          </p:nvSpPr>
          <p:spPr>
            <a:xfrm>
              <a:off x="-8095" y="725487"/>
              <a:ext cx="4472095" cy="5462588"/>
            </a:xfrm>
            <a:prstGeom prst="rect">
              <a:avLst/>
            </a:prstGeom>
            <a:solidFill>
              <a:srgbClr val="F4F4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HelveticaNeue LT 35 Thin" pitchFamily="34" charset="0"/>
              </a:endParaRPr>
            </a:p>
          </p:txBody>
        </p:sp>
        <p:sp>
          <p:nvSpPr>
            <p:cNvPr id="13" name="Rounded Rectangle 6"/>
            <p:cNvSpPr/>
            <p:nvPr userDrawn="1"/>
          </p:nvSpPr>
          <p:spPr>
            <a:xfrm rot="5400000">
              <a:off x="3861807" y="1296404"/>
              <a:ext cx="5463211" cy="4320123"/>
            </a:xfrm>
            <a:prstGeom prst="round2SameRect">
              <a:avLst>
                <a:gd name="adj1" fmla="val 1000"/>
                <a:gd name="adj2" fmla="val 0"/>
              </a:avLst>
            </a:prstGeom>
            <a:solidFill>
              <a:srgbClr val="F4F4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HelveticaNeue LT 35 Thin" pitchFamily="34" charset="0"/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0755" y="957263"/>
            <a:ext cx="7906633" cy="620684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Neue LT 55 Roman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9402-5C5F-4DAC-BFB7-3DED699E0C32}" type="datetime1">
              <a:rPr lang="de-DE">
                <a:solidFill>
                  <a:srgbClr val="000000"/>
                </a:solidFill>
              </a:rPr>
              <a:pPr/>
              <a:t>12.11.2015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Presentation title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AB63-0080-441C-B35C-80A0CAEA99B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61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ggesund_Holmen_PM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00" y="454025"/>
            <a:ext cx="2011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438400"/>
            <a:ext cx="64008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sv-SE" altLang="de-DE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746500"/>
            <a:ext cx="6400800" cy="1752600"/>
          </a:xfrm>
        </p:spPr>
        <p:txBody>
          <a:bodyPr/>
          <a:lstStyle>
            <a:lvl1pPr marL="0" indent="0">
              <a:buFont typeface="Monotype Sorts" charset="2"/>
              <a:buNone/>
              <a:defRPr/>
            </a:lvl1pPr>
          </a:lstStyle>
          <a:p>
            <a:pPr lvl="0"/>
            <a:r>
              <a:rPr lang="sv-SE" altLang="de-DE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2470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97B23-63AD-4A08-BBBF-36331C760077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830A7039-68A6-4483-99DA-DC12FC481DD4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32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894D7-705F-40CC-A518-3BD6C05A72C6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EB8C0167-8131-4081-A257-AE037CDD9409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5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3415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420938"/>
            <a:ext cx="3324225" cy="3586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2420938"/>
            <a:ext cx="3325813" cy="3586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6268-39E2-43E5-9572-02EAAEA86618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342BA660-E7FB-4BFE-979F-BECEE49DCE84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358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F8B13-7228-418F-A2BF-C180F3948C22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1DD07F7A-56DC-484F-A872-7ACCDF311E59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289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D5D2-A342-4B3E-AC1C-D76C13DAE128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DD77EB5D-A069-4F54-808B-546DD2EDD4C1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33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CE289-5420-4B50-882E-6D3BB15C3314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EC9B84DB-8BDB-4A22-9D35-58AF750F3ED9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12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0541A-0E81-412B-A708-FFA16787BA88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F7EC6DBB-BB11-4353-8C4B-A73A67167E00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51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3CDF3-8B3C-45C1-9ED2-F8A6FFEDF07C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6DF45F1D-1C0D-4679-A499-F61650A56958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955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2982-2C8E-4178-8C73-46EAFF8D4BD2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63BA21A1-322F-4A81-873C-47770BDAB9F1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226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5225" y="820738"/>
            <a:ext cx="1700213" cy="5186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820738"/>
            <a:ext cx="4949825" cy="5186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6E15-EB5B-415B-A379-B210B646C649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C45BE56B-C2EF-4C6E-A47C-D071B69CC6F0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474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820738"/>
            <a:ext cx="6802438" cy="5186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B2ED-9AEA-40BE-874F-B3686A4FC537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87441F57-CB00-4268-BC14-DBF56EDCA3CB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032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20738"/>
            <a:ext cx="6802438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420938"/>
            <a:ext cx="3324225" cy="358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9625" y="2420938"/>
            <a:ext cx="3325813" cy="171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9625" y="4289425"/>
            <a:ext cx="3325813" cy="1717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932AB-E099-4D65-893D-A5259EEAB7FC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A48902D4-E9E7-42A5-882E-76A54CDCA775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24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8396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20738"/>
            <a:ext cx="6802438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2420938"/>
            <a:ext cx="3324225" cy="358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2420938"/>
            <a:ext cx="3325813" cy="358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F9A85-43A1-4715-88EF-3435F2FD845E}" type="datetime1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 smtClean="0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4A96E561-0F59-48A7-8119-1AE1196ED5A7}" type="slidenum">
              <a:rPr lang="sv-SE" alt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22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8095" y="724857"/>
            <a:ext cx="8761569" cy="5463218"/>
            <a:chOff x="-8095" y="724857"/>
            <a:chExt cx="8761569" cy="5463218"/>
          </a:xfrm>
        </p:grpSpPr>
        <p:sp>
          <p:nvSpPr>
            <p:cNvPr id="11" name="Rounded Rectangle 6"/>
            <p:cNvSpPr/>
            <p:nvPr userDrawn="1"/>
          </p:nvSpPr>
          <p:spPr>
            <a:xfrm rot="5400000">
              <a:off x="1647866" y="-917537"/>
              <a:ext cx="5463211" cy="8748000"/>
            </a:xfrm>
            <a:prstGeom prst="round2SameRect">
              <a:avLst>
                <a:gd name="adj1" fmla="val 1000"/>
                <a:gd name="adj2" fmla="val 0"/>
              </a:avLst>
            </a:prstGeom>
            <a:solidFill>
              <a:srgbClr val="FFFFFF"/>
            </a:solidFill>
            <a:ln>
              <a:noFill/>
            </a:ln>
            <a:effectLst>
              <a:outerShdw blurRad="101600" dist="101600" dir="5400000" algn="tr" rotWithShape="0">
                <a:srgbClr val="323232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HelveticaNeue LT 35 Thin" pitchFamily="34" charset="0"/>
              </a:endParaRPr>
            </a:p>
          </p:txBody>
        </p:sp>
        <p:sp>
          <p:nvSpPr>
            <p:cNvPr id="12" name="Rounded Rectangle 6"/>
            <p:cNvSpPr/>
            <p:nvPr userDrawn="1"/>
          </p:nvSpPr>
          <p:spPr>
            <a:xfrm>
              <a:off x="-8095" y="725487"/>
              <a:ext cx="4472095" cy="5462588"/>
            </a:xfrm>
            <a:prstGeom prst="rect">
              <a:avLst/>
            </a:prstGeom>
            <a:solidFill>
              <a:srgbClr val="F4F4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HelveticaNeue LT 35 Thin" pitchFamily="34" charset="0"/>
              </a:endParaRPr>
            </a:p>
          </p:txBody>
        </p:sp>
        <p:sp>
          <p:nvSpPr>
            <p:cNvPr id="13" name="Rounded Rectangle 6"/>
            <p:cNvSpPr/>
            <p:nvPr userDrawn="1"/>
          </p:nvSpPr>
          <p:spPr>
            <a:xfrm rot="5400000">
              <a:off x="3861807" y="1296404"/>
              <a:ext cx="5463211" cy="4320123"/>
            </a:xfrm>
            <a:prstGeom prst="round2SameRect">
              <a:avLst>
                <a:gd name="adj1" fmla="val 1000"/>
                <a:gd name="adj2" fmla="val 0"/>
              </a:avLst>
            </a:prstGeom>
            <a:solidFill>
              <a:srgbClr val="F4F4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  <a:latin typeface="HelveticaNeue LT 35 Thin" pitchFamily="34" charset="0"/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0755" y="957263"/>
            <a:ext cx="7906633" cy="620684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Neue LT 55 Roman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9402-5C5F-4DAC-BFB7-3DED699E0C32}" type="datetime1">
              <a:rPr lang="de-DE">
                <a:solidFill>
                  <a:srgbClr val="000000"/>
                </a:solidFill>
              </a:rPr>
              <a:pPr/>
              <a:t>12.11.2015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Presentation title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AB63-0080-441C-B35C-80A0CAEA99B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6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48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9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71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21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21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FCBB9-7D93-417E-BAA5-838B6125086C}" type="datetimeFigureOut">
              <a:rPr lang="de-DE" smtClean="0"/>
              <a:t>12.11.2015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1F6B-71B1-4815-B66D-39DECBA1CD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95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20738"/>
            <a:ext cx="680243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420938"/>
            <a:ext cx="6802438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 smtClean="0"/>
              <a:t>Click to edit Master text styles</a:t>
            </a:r>
          </a:p>
          <a:p>
            <a:pPr lvl="1"/>
            <a:r>
              <a:rPr lang="sv-SE" altLang="de-DE" smtClean="0"/>
              <a:t>Second level</a:t>
            </a:r>
          </a:p>
          <a:p>
            <a:pPr lvl="2"/>
            <a:r>
              <a:rPr lang="sv-SE" altLang="de-DE" smtClean="0"/>
              <a:t>Third level</a:t>
            </a:r>
          </a:p>
          <a:p>
            <a:pPr lvl="3"/>
            <a:r>
              <a:rPr lang="sv-SE" altLang="de-DE" smtClean="0"/>
              <a:t>Fourth level</a:t>
            </a:r>
          </a:p>
          <a:p>
            <a:pPr lvl="4"/>
            <a:r>
              <a:rPr lang="sv-SE" altLang="de-DE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125" y="6553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0B4BF1-FD47-4F96-94EE-669D67F19E6B}" type="datetime1">
              <a:rPr lang="de-DE" altLang="de-DE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de-DE">
                <a:solidFill>
                  <a:srgbClr val="000000"/>
                </a:solidFill>
              </a:rPr>
              <a:t>Presentation title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53200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402B9FE3-0986-4480-8358-ED5B97EBF306}" type="slidenum">
              <a:rPr lang="sv-SE" altLang="de-DE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  <p:pic>
        <p:nvPicPr>
          <p:cNvPr id="1031" name="Picture 7" descr="Iggesund_Holmen_PMS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00" y="454025"/>
            <a:ext cx="2011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10000"/>
        <a:buFont typeface="Monotype Sorts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20738"/>
            <a:ext cx="680243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420938"/>
            <a:ext cx="6802438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 smtClean="0"/>
              <a:t>Click to edit Master text styles</a:t>
            </a:r>
          </a:p>
          <a:p>
            <a:pPr lvl="1"/>
            <a:r>
              <a:rPr lang="sv-SE" altLang="de-DE" smtClean="0"/>
              <a:t>Second level</a:t>
            </a:r>
          </a:p>
          <a:p>
            <a:pPr lvl="2"/>
            <a:r>
              <a:rPr lang="sv-SE" altLang="de-DE" smtClean="0"/>
              <a:t>Third level</a:t>
            </a:r>
          </a:p>
          <a:p>
            <a:pPr lvl="3"/>
            <a:r>
              <a:rPr lang="sv-SE" altLang="de-DE" smtClean="0"/>
              <a:t>Fourth level</a:t>
            </a:r>
          </a:p>
          <a:p>
            <a:pPr lvl="4"/>
            <a:r>
              <a:rPr lang="sv-SE" altLang="de-DE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125" y="6553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90B4BF1-FD47-4F96-94EE-669D67F19E6B}" type="datetime1">
              <a:rPr lang="de-DE" altLang="de-DE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12.11.2015</a:t>
            </a:fld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de-DE">
                <a:solidFill>
                  <a:srgbClr val="000000"/>
                </a:solidFill>
              </a:rPr>
              <a:t>Presentation title</a:t>
            </a:r>
            <a:endParaRPr lang="sv-SE" altLang="de-DE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53200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de-DE">
                <a:solidFill>
                  <a:srgbClr val="000000"/>
                </a:solidFill>
              </a:rPr>
              <a:t>slide</a:t>
            </a:r>
            <a:r>
              <a:rPr lang="sv-SE" altLang="de-DE" sz="900">
                <a:solidFill>
                  <a:srgbClr val="000000"/>
                </a:solidFill>
              </a:rPr>
              <a:t> </a:t>
            </a:r>
            <a:fld id="{402B9FE3-0986-4480-8358-ED5B97EBF306}" type="slidenum">
              <a:rPr lang="sv-SE" altLang="de-DE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 altLang="de-DE">
              <a:solidFill>
                <a:srgbClr val="000000"/>
              </a:solidFill>
            </a:endParaRPr>
          </a:p>
        </p:txBody>
      </p:sp>
      <p:pic>
        <p:nvPicPr>
          <p:cNvPr id="1031" name="Picture 7" descr="Iggesund_Holmen_PMS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00" y="454025"/>
            <a:ext cx="2011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10000"/>
        <a:buFont typeface="Monotype Sorts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7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de-DE" dirty="0" err="1" smtClean="0">
                <a:solidFill>
                  <a:srgbClr val="000000"/>
                </a:solidFill>
              </a:rPr>
              <a:t>Kartonqualitäten</a:t>
            </a:r>
            <a:r>
              <a:rPr lang="sv-SE" altLang="de-DE" dirty="0" smtClean="0">
                <a:solidFill>
                  <a:srgbClr val="000000"/>
                </a:solidFill>
              </a:rPr>
              <a:t> / </a:t>
            </a:r>
            <a:r>
              <a:rPr lang="sv-SE" altLang="de-DE" dirty="0" err="1">
                <a:solidFill>
                  <a:srgbClr val="000000"/>
                </a:solidFill>
              </a:rPr>
              <a:t>Einteilung</a:t>
            </a:r>
            <a:endParaRPr lang="sv-S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636" y="4634345"/>
            <a:ext cx="893618" cy="872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2509" y="2071518"/>
            <a:ext cx="1223412" cy="2562827"/>
            <a:chOff x="332509" y="2071518"/>
            <a:chExt cx="1223412" cy="2562827"/>
          </a:xfrm>
        </p:grpSpPr>
        <p:sp>
          <p:nvSpPr>
            <p:cNvPr id="3" name="Rectangle 2"/>
            <p:cNvSpPr/>
            <p:nvPr/>
          </p:nvSpPr>
          <p:spPr>
            <a:xfrm>
              <a:off x="415636" y="2872047"/>
              <a:ext cx="893618" cy="1762298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5636" y="2697479"/>
              <a:ext cx="893618" cy="1745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332509" y="2071518"/>
              <a:ext cx="12234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600" dirty="0" smtClean="0">
                  <a:solidFill>
                    <a:srgbClr val="000000"/>
                  </a:solidFill>
                </a:rPr>
                <a:t>SBB / GZ</a:t>
              </a:r>
              <a:br>
                <a:rPr lang="sv-SE" sz="1600" dirty="0" smtClean="0">
                  <a:solidFill>
                    <a:srgbClr val="000000"/>
                  </a:solidFill>
                </a:rPr>
              </a:br>
              <a:r>
                <a:rPr lang="sv-SE" sz="1200" dirty="0" smtClean="0">
                  <a:solidFill>
                    <a:srgbClr val="000000"/>
                  </a:solidFill>
                </a:rPr>
                <a:t>Solid </a:t>
              </a:r>
              <a:r>
                <a:rPr lang="sv-SE" sz="1200" dirty="0" err="1" smtClean="0">
                  <a:solidFill>
                    <a:srgbClr val="000000"/>
                  </a:solidFill>
                </a:rPr>
                <a:t>Bleached</a:t>
              </a:r>
              <a:endParaRPr lang="sv-SE" sz="12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15636" y="4916236"/>
            <a:ext cx="2201603" cy="276999"/>
            <a:chOff x="415636" y="4916236"/>
            <a:chExt cx="2201603" cy="276999"/>
          </a:xfrm>
        </p:grpSpPr>
        <p:sp>
          <p:nvSpPr>
            <p:cNvPr id="8" name="Rectangle 7"/>
            <p:cNvSpPr/>
            <p:nvPr/>
          </p:nvSpPr>
          <p:spPr>
            <a:xfrm>
              <a:off x="415636" y="4949488"/>
              <a:ext cx="653935" cy="234142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069571" y="4916236"/>
              <a:ext cx="154766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 smtClean="0">
                  <a:solidFill>
                    <a:srgbClr val="000000"/>
                  </a:solidFill>
                </a:rPr>
                <a:t>Gebleichter</a:t>
              </a:r>
              <a:r>
                <a:rPr lang="sv-SE" sz="1200" dirty="0" smtClean="0">
                  <a:solidFill>
                    <a:srgbClr val="000000"/>
                  </a:solidFill>
                </a:rPr>
                <a:t> Zellstoff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53048" y="4928059"/>
            <a:ext cx="1231337" cy="276999"/>
            <a:chOff x="3253048" y="4928059"/>
            <a:chExt cx="1231337" cy="276999"/>
          </a:xfrm>
        </p:grpSpPr>
        <p:sp>
          <p:nvSpPr>
            <p:cNvPr id="10" name="Rectangle 9"/>
            <p:cNvSpPr/>
            <p:nvPr/>
          </p:nvSpPr>
          <p:spPr>
            <a:xfrm>
              <a:off x="3253048" y="4959093"/>
              <a:ext cx="653935" cy="234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906983" y="4928059"/>
              <a:ext cx="57740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 smtClean="0">
                  <a:solidFill>
                    <a:srgbClr val="000000"/>
                  </a:solidFill>
                </a:rPr>
                <a:t>Strich</a:t>
              </a:r>
              <a:endParaRPr lang="sv-SE" sz="12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15635" y="5265370"/>
            <a:ext cx="2797471" cy="461665"/>
            <a:chOff x="415635" y="5265370"/>
            <a:chExt cx="2797471" cy="461665"/>
          </a:xfrm>
        </p:grpSpPr>
        <p:sp>
          <p:nvSpPr>
            <p:cNvPr id="14" name="Rectangle 13"/>
            <p:cNvSpPr/>
            <p:nvPr/>
          </p:nvSpPr>
          <p:spPr>
            <a:xfrm>
              <a:off x="415635" y="5373439"/>
              <a:ext cx="653935" cy="23414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069570" y="5265370"/>
              <a:ext cx="214353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 smtClean="0">
                  <a:solidFill>
                    <a:srgbClr val="000000"/>
                  </a:solidFill>
                </a:rPr>
                <a:t>Gebleicht</a:t>
              </a:r>
              <a:r>
                <a:rPr lang="sv-SE" sz="1200" dirty="0" smtClean="0">
                  <a:solidFill>
                    <a:srgbClr val="000000"/>
                  </a:solidFill>
                </a:rPr>
                <a:t> </a:t>
              </a:r>
              <a:r>
                <a:rPr lang="sv-SE" sz="1200" dirty="0" err="1" smtClean="0">
                  <a:solidFill>
                    <a:srgbClr val="000000"/>
                  </a:solidFill>
                </a:rPr>
                <a:t>oder</a:t>
              </a:r>
              <a:r>
                <a:rPr lang="sv-SE" sz="1200" dirty="0" smtClean="0">
                  <a:solidFill>
                    <a:srgbClr val="000000"/>
                  </a:solidFill>
                </a:rPr>
                <a:t> </a:t>
              </a:r>
              <a:r>
                <a:rPr lang="sv-SE" sz="1200" dirty="0" err="1" smtClean="0">
                  <a:solidFill>
                    <a:srgbClr val="000000"/>
                  </a:solidFill>
                </a:rPr>
                <a:t>ungebleichter</a:t>
              </a:r>
              <a:r>
                <a:rPr lang="sv-SE" sz="1200" dirty="0" smtClean="0">
                  <a:solidFill>
                    <a:srgbClr val="000000"/>
                  </a:solidFill>
                </a:rPr>
                <a:t/>
              </a:r>
              <a:br>
                <a:rPr lang="sv-SE" sz="1200" dirty="0" smtClean="0">
                  <a:solidFill>
                    <a:srgbClr val="000000"/>
                  </a:solidFill>
                </a:rPr>
              </a:br>
              <a:r>
                <a:rPr lang="sv-SE" sz="1200" dirty="0" err="1" smtClean="0">
                  <a:solidFill>
                    <a:srgbClr val="000000"/>
                  </a:solidFill>
                </a:rPr>
                <a:t>Holzstoff</a:t>
              </a:r>
              <a:endParaRPr lang="sv-SE" sz="12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5634" y="5751281"/>
            <a:ext cx="2361903" cy="276999"/>
            <a:chOff x="415634" y="5751281"/>
            <a:chExt cx="2361903" cy="276999"/>
          </a:xfrm>
        </p:grpSpPr>
        <p:sp>
          <p:nvSpPr>
            <p:cNvPr id="16" name="Rectangle 15"/>
            <p:cNvSpPr/>
            <p:nvPr/>
          </p:nvSpPr>
          <p:spPr>
            <a:xfrm>
              <a:off x="415634" y="5784533"/>
              <a:ext cx="653935" cy="234142"/>
            </a:xfrm>
            <a:prstGeom prst="rect">
              <a:avLst/>
            </a:prstGeom>
            <a:solidFill>
              <a:srgbClr val="AB720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069569" y="5751281"/>
              <a:ext cx="170796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 smtClean="0">
                  <a:solidFill>
                    <a:srgbClr val="000000"/>
                  </a:solidFill>
                </a:rPr>
                <a:t>Ungebleichter</a:t>
              </a:r>
              <a:r>
                <a:rPr lang="sv-SE" sz="1200" dirty="0" smtClean="0">
                  <a:solidFill>
                    <a:srgbClr val="000000"/>
                  </a:solidFill>
                </a:rPr>
                <a:t> Zellstoff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066431" y="4906631"/>
            <a:ext cx="1920628" cy="276999"/>
            <a:chOff x="3253048" y="5342405"/>
            <a:chExt cx="1920628" cy="276999"/>
          </a:xfrm>
        </p:grpSpPr>
        <p:sp>
          <p:nvSpPr>
            <p:cNvPr id="18" name="Rectangle 17"/>
            <p:cNvSpPr/>
            <p:nvPr/>
          </p:nvSpPr>
          <p:spPr>
            <a:xfrm>
              <a:off x="3253048" y="5373439"/>
              <a:ext cx="653935" cy="23414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3906983" y="5342405"/>
              <a:ext cx="126669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 smtClean="0">
                  <a:solidFill>
                    <a:srgbClr val="000000"/>
                  </a:solidFill>
                </a:rPr>
                <a:t>Sekundärfasern</a:t>
              </a:r>
              <a:endParaRPr lang="sv-SE" sz="12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066431" y="5222771"/>
            <a:ext cx="2603058" cy="461665"/>
            <a:chOff x="3253048" y="5658545"/>
            <a:chExt cx="2603058" cy="461665"/>
          </a:xfrm>
        </p:grpSpPr>
        <p:sp>
          <p:nvSpPr>
            <p:cNvPr id="20" name="Rectangle 19"/>
            <p:cNvSpPr/>
            <p:nvPr/>
          </p:nvSpPr>
          <p:spPr>
            <a:xfrm>
              <a:off x="3253048" y="5772709"/>
              <a:ext cx="653935" cy="2341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906983" y="5658545"/>
              <a:ext cx="194912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 smtClean="0">
                  <a:solidFill>
                    <a:srgbClr val="000000"/>
                  </a:solidFill>
                </a:rPr>
                <a:t>Sekundärfasern</a:t>
              </a:r>
              <a:r>
                <a:rPr lang="sv-SE" sz="1200" dirty="0" smtClean="0">
                  <a:solidFill>
                    <a:srgbClr val="000000"/>
                  </a:solidFill>
                </a:rPr>
                <a:t> </a:t>
              </a:r>
              <a:r>
                <a:rPr lang="sv-SE" sz="1200" dirty="0" err="1" smtClean="0">
                  <a:solidFill>
                    <a:srgbClr val="000000"/>
                  </a:solidFill>
                </a:rPr>
                <a:t>und</a:t>
              </a:r>
              <a:r>
                <a:rPr lang="sv-SE" sz="1200" dirty="0" smtClean="0">
                  <a:solidFill>
                    <a:srgbClr val="000000"/>
                  </a:solidFill>
                </a:rPr>
                <a:t> </a:t>
              </a:r>
              <a:r>
                <a:rPr lang="sv-SE" sz="1200" dirty="0" err="1" smtClean="0">
                  <a:solidFill>
                    <a:srgbClr val="000000"/>
                  </a:solidFill>
                </a:rPr>
                <a:t>oder</a:t>
              </a:r>
              <a:r>
                <a:rPr lang="sv-SE" sz="1200" dirty="0" smtClean="0">
                  <a:solidFill>
                    <a:srgbClr val="000000"/>
                  </a:solidFill>
                </a:rPr>
                <a:t>,</a:t>
              </a:r>
              <a:br>
                <a:rPr lang="sv-SE" sz="1200" dirty="0" smtClean="0">
                  <a:solidFill>
                    <a:srgbClr val="000000"/>
                  </a:solidFill>
                </a:rPr>
              </a:br>
              <a:r>
                <a:rPr lang="sv-SE" sz="1200" dirty="0" smtClean="0">
                  <a:solidFill>
                    <a:srgbClr val="000000"/>
                  </a:solidFill>
                </a:rPr>
                <a:t>DIP</a:t>
              </a:r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3241540" y="5223806"/>
            <a:ext cx="2358248" cy="461665"/>
            <a:chOff x="6084491" y="4835324"/>
            <a:chExt cx="2358248" cy="461665"/>
          </a:xfrm>
        </p:grpSpPr>
        <p:sp>
          <p:nvSpPr>
            <p:cNvPr id="22" name="Rectangle 21"/>
            <p:cNvSpPr/>
            <p:nvPr/>
          </p:nvSpPr>
          <p:spPr>
            <a:xfrm>
              <a:off x="6084491" y="4949488"/>
              <a:ext cx="653935" cy="234142"/>
            </a:xfrm>
            <a:prstGeom prst="rect">
              <a:avLst/>
            </a:prstGeom>
            <a:solidFill>
              <a:srgbClr val="FFC166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6738426" y="4835324"/>
              <a:ext cx="170431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 smtClean="0">
                  <a:solidFill>
                    <a:srgbClr val="000000"/>
                  </a:solidFill>
                </a:rPr>
                <a:t>Ungebleichter</a:t>
              </a:r>
              <a:r>
                <a:rPr lang="sv-SE" sz="1200" dirty="0" smtClean="0">
                  <a:solidFill>
                    <a:srgbClr val="000000"/>
                  </a:solidFill>
                </a:rPr>
                <a:t> Zellstoff</a:t>
              </a:r>
              <a:br>
                <a:rPr lang="sv-SE" sz="1200" dirty="0" smtClean="0">
                  <a:solidFill>
                    <a:srgbClr val="000000"/>
                  </a:solidFill>
                </a:rPr>
              </a:br>
              <a:r>
                <a:rPr lang="sv-SE" sz="1200" dirty="0" err="1" smtClean="0">
                  <a:solidFill>
                    <a:srgbClr val="000000"/>
                  </a:solidFill>
                </a:rPr>
                <a:t>manchmal</a:t>
              </a:r>
              <a:r>
                <a:rPr lang="sv-SE" sz="1200" dirty="0" smtClean="0">
                  <a:solidFill>
                    <a:srgbClr val="000000"/>
                  </a:solidFill>
                </a:rPr>
                <a:t> CTMP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361045" y="4634345"/>
            <a:ext cx="893618" cy="872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1025" name="Group 1024"/>
          <p:cNvGrpSpPr/>
          <p:nvPr/>
        </p:nvGrpSpPr>
        <p:grpSpPr>
          <a:xfrm>
            <a:off x="2258878" y="2071518"/>
            <a:ext cx="1463862" cy="2563750"/>
            <a:chOff x="1812069" y="2071518"/>
            <a:chExt cx="1463862" cy="2563750"/>
          </a:xfrm>
        </p:grpSpPr>
        <p:sp>
          <p:nvSpPr>
            <p:cNvPr id="24" name="Rectangle 23"/>
            <p:cNvSpPr/>
            <p:nvPr/>
          </p:nvSpPr>
          <p:spPr>
            <a:xfrm>
              <a:off x="1914236" y="2872047"/>
              <a:ext cx="893618" cy="176229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4236" y="2697479"/>
              <a:ext cx="893618" cy="1745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1812069" y="2071518"/>
              <a:ext cx="146386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600" dirty="0" smtClean="0">
                  <a:solidFill>
                    <a:srgbClr val="000000"/>
                  </a:solidFill>
                </a:rPr>
                <a:t>FBB / GC 1, 2</a:t>
              </a:r>
              <a:br>
                <a:rPr lang="sv-SE" sz="1600" dirty="0" smtClean="0">
                  <a:solidFill>
                    <a:srgbClr val="000000"/>
                  </a:solidFill>
                </a:rPr>
              </a:br>
              <a:r>
                <a:rPr lang="sv-SE" sz="1200" dirty="0" err="1" smtClean="0">
                  <a:solidFill>
                    <a:srgbClr val="000000"/>
                  </a:solidFill>
                </a:rPr>
                <a:t>Folding</a:t>
              </a:r>
              <a:r>
                <a:rPr lang="sv-SE" sz="1200" dirty="0" smtClean="0">
                  <a:solidFill>
                    <a:srgbClr val="000000"/>
                  </a:solidFill>
                </a:rPr>
                <a:t> Box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14236" y="2872047"/>
              <a:ext cx="893618" cy="252153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14236" y="4383115"/>
              <a:ext cx="893618" cy="252153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4233193" y="2071518"/>
            <a:ext cx="1404552" cy="2563750"/>
            <a:chOff x="3367993" y="2071518"/>
            <a:chExt cx="1404552" cy="2563750"/>
          </a:xfrm>
        </p:grpSpPr>
        <p:sp>
          <p:nvSpPr>
            <p:cNvPr id="38" name="Rectangle 37"/>
            <p:cNvSpPr/>
            <p:nvPr/>
          </p:nvSpPr>
          <p:spPr>
            <a:xfrm>
              <a:off x="3470160" y="2872047"/>
              <a:ext cx="893618" cy="1762298"/>
            </a:xfrm>
            <a:prstGeom prst="rect">
              <a:avLst/>
            </a:prstGeom>
            <a:solidFill>
              <a:srgbClr val="FFC166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70160" y="2697479"/>
              <a:ext cx="893618" cy="1745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3367993" y="2071518"/>
              <a:ext cx="14045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600" dirty="0" smtClean="0">
                  <a:solidFill>
                    <a:srgbClr val="000000"/>
                  </a:solidFill>
                </a:rPr>
                <a:t>SUB / Kraft</a:t>
              </a:r>
              <a:br>
                <a:rPr lang="sv-SE" sz="1600" dirty="0" smtClean="0">
                  <a:solidFill>
                    <a:srgbClr val="000000"/>
                  </a:solidFill>
                </a:rPr>
              </a:br>
              <a:r>
                <a:rPr lang="sv-SE" sz="1200" dirty="0" smtClean="0">
                  <a:solidFill>
                    <a:srgbClr val="000000"/>
                  </a:solidFill>
                </a:rPr>
                <a:t>Solid </a:t>
              </a:r>
              <a:r>
                <a:rPr lang="sv-SE" sz="1200" dirty="0" err="1">
                  <a:solidFill>
                    <a:srgbClr val="000000"/>
                  </a:solidFill>
                </a:rPr>
                <a:t>U</a:t>
              </a:r>
              <a:r>
                <a:rPr lang="sv-SE" sz="1200" dirty="0" err="1" smtClean="0">
                  <a:solidFill>
                    <a:srgbClr val="000000"/>
                  </a:solidFill>
                </a:rPr>
                <a:t>nbleached</a:t>
              </a:r>
              <a:endParaRPr lang="sv-SE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70160" y="2872047"/>
              <a:ext cx="893618" cy="252153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70160" y="4383115"/>
              <a:ext cx="893618" cy="252153"/>
            </a:xfrm>
            <a:prstGeom prst="rect">
              <a:avLst/>
            </a:prstGeom>
            <a:solidFill>
              <a:srgbClr val="AB720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7" name="Right Triangle 1026"/>
            <p:cNvSpPr/>
            <p:nvPr/>
          </p:nvSpPr>
          <p:spPr>
            <a:xfrm>
              <a:off x="3470160" y="2872047"/>
              <a:ext cx="893618" cy="252153"/>
            </a:xfrm>
            <a:prstGeom prst="rtTriangle">
              <a:avLst/>
            </a:prstGeom>
            <a:solidFill>
              <a:srgbClr val="AB720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028"/>
          <p:cNvGrpSpPr/>
          <p:nvPr/>
        </p:nvGrpSpPr>
        <p:grpSpPr>
          <a:xfrm>
            <a:off x="6278997" y="2071518"/>
            <a:ext cx="1521570" cy="2563750"/>
            <a:chOff x="4968171" y="2071518"/>
            <a:chExt cx="1521570" cy="2563750"/>
          </a:xfrm>
        </p:grpSpPr>
        <p:sp>
          <p:nvSpPr>
            <p:cNvPr id="47" name="Rectangle 46"/>
            <p:cNvSpPr/>
            <p:nvPr/>
          </p:nvSpPr>
          <p:spPr>
            <a:xfrm>
              <a:off x="5070338" y="2872047"/>
              <a:ext cx="893618" cy="176229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070338" y="2697479"/>
              <a:ext cx="893618" cy="1745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4968171" y="2071518"/>
              <a:ext cx="152157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600" dirty="0" smtClean="0">
                  <a:solidFill>
                    <a:srgbClr val="000000"/>
                  </a:solidFill>
                </a:rPr>
                <a:t>WLC / GD, GT</a:t>
              </a:r>
              <a:br>
                <a:rPr lang="sv-SE" sz="1600" dirty="0" smtClean="0">
                  <a:solidFill>
                    <a:srgbClr val="000000"/>
                  </a:solidFill>
                </a:rPr>
              </a:br>
              <a:r>
                <a:rPr lang="sv-SE" sz="1200" dirty="0" smtClean="0">
                  <a:solidFill>
                    <a:srgbClr val="000000"/>
                  </a:solidFill>
                </a:rPr>
                <a:t>White </a:t>
              </a:r>
              <a:r>
                <a:rPr lang="sv-SE" sz="1200" dirty="0" err="1" smtClean="0">
                  <a:solidFill>
                    <a:srgbClr val="000000"/>
                  </a:solidFill>
                </a:rPr>
                <a:t>Lined</a:t>
              </a:r>
              <a:r>
                <a:rPr lang="sv-SE" sz="1200" dirty="0" smtClean="0">
                  <a:solidFill>
                    <a:srgbClr val="000000"/>
                  </a:solidFill>
                </a:rPr>
                <a:t> Chip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70338" y="2872047"/>
              <a:ext cx="893618" cy="25215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70338" y="4383115"/>
              <a:ext cx="893618" cy="25215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415636" y="4802072"/>
            <a:ext cx="8229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AB63-0080-441C-B35C-80A0CAEA99B8}" type="slidenum">
              <a:rPr lang="en-GB">
                <a:solidFill>
                  <a:srgbClr val="000000"/>
                </a:solidFill>
              </a:rPr>
              <a:pPr/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15636" y="3165232"/>
            <a:ext cx="8936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417316" y="4372672"/>
            <a:ext cx="8936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66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55650" y="836613"/>
            <a:ext cx="7416800" cy="592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 smtClean="0">
                <a:solidFill>
                  <a:srgbClr val="000000"/>
                </a:solidFill>
              </a:rPr>
              <a:t>Allgemeine Anwendungsbeispiele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b="1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smtClean="0">
                <a:solidFill>
                  <a:srgbClr val="000000"/>
                </a:solidFill>
              </a:rPr>
              <a:t>SBB (GZ)</a:t>
            </a:r>
            <a:r>
              <a:rPr lang="de-DE" altLang="de-DE" sz="1400" smtClean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Kosmetik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Tabak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Süßware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smtClean="0">
                <a:solidFill>
                  <a:srgbClr val="000000"/>
                </a:solidFill>
              </a:rPr>
              <a:t>Postkarten/ Panoramakarten</a:t>
            </a: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smtClean="0">
                <a:solidFill>
                  <a:srgbClr val="000000"/>
                </a:solidFill>
              </a:rPr>
              <a:t>CD Hüllen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smtClean="0">
                <a:solidFill>
                  <a:srgbClr val="000000"/>
                </a:solidFill>
              </a:rPr>
              <a:t>Umschläge (Bücher, Geschäftsberichte)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smtClean="0">
                <a:solidFill>
                  <a:srgbClr val="000000"/>
                </a:solidFill>
              </a:rPr>
              <a:t>Mappen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smtClean="0">
                <a:solidFill>
                  <a:srgbClr val="000000"/>
                </a:solidFill>
              </a:rPr>
              <a:t>SUB (Kraftkarton)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Multi Packs (Bierträger)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Getränkeverpackungen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1400" b="1" smtClean="0">
                <a:solidFill>
                  <a:srgbClr val="000000"/>
                </a:solidFill>
              </a:rPr>
              <a:t>FBB (GC)</a:t>
            </a: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Kosmetik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Tabak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Pharmazie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Lebensmittel häufig im Direktkontakt zum Karton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smtClean="0">
                <a:solidFill>
                  <a:srgbClr val="000000"/>
                </a:solidFill>
              </a:rPr>
              <a:t>WLC (GD, GT)</a:t>
            </a: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Lebensmittel nicht im Direktkontakt zum Karton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Pharmazie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Haushaltwaren (Staubsaugerbeutel etc.)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de-DE" altLang="de-DE" sz="14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A7039-68A6-4483-99DA-DC12FC481DD4}" type="slidenum">
              <a:rPr lang="sv-SE" alt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sv-S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de-DE" dirty="0" err="1" smtClean="0">
                <a:solidFill>
                  <a:srgbClr val="000000"/>
                </a:solidFill>
              </a:rPr>
              <a:t>Kartonqualitäten</a:t>
            </a:r>
            <a:r>
              <a:rPr lang="sv-SE" altLang="de-DE" dirty="0" smtClean="0">
                <a:solidFill>
                  <a:srgbClr val="000000"/>
                </a:solidFill>
              </a:rPr>
              <a:t> / </a:t>
            </a:r>
            <a:r>
              <a:rPr lang="sv-SE" altLang="de-DE" dirty="0" err="1">
                <a:solidFill>
                  <a:srgbClr val="000000"/>
                </a:solidFill>
              </a:rPr>
              <a:t>Einteilung</a:t>
            </a:r>
            <a:endParaRPr lang="sv-SE" altLang="de-DE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636" y="4634345"/>
            <a:ext cx="893618" cy="872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2509" y="2071518"/>
            <a:ext cx="1223412" cy="2562827"/>
            <a:chOff x="332509" y="2071518"/>
            <a:chExt cx="1223412" cy="2562827"/>
          </a:xfrm>
        </p:grpSpPr>
        <p:sp>
          <p:nvSpPr>
            <p:cNvPr id="3" name="Rectangle 2"/>
            <p:cNvSpPr/>
            <p:nvPr/>
          </p:nvSpPr>
          <p:spPr>
            <a:xfrm>
              <a:off x="415636" y="2872047"/>
              <a:ext cx="893618" cy="1762298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5636" y="2697479"/>
              <a:ext cx="893618" cy="1745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332509" y="2071518"/>
              <a:ext cx="12234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600" dirty="0">
                  <a:solidFill>
                    <a:srgbClr val="000000"/>
                  </a:solidFill>
                </a:rPr>
                <a:t>SBB / GZ</a:t>
              </a:r>
              <a:br>
                <a:rPr lang="sv-SE" sz="1600" dirty="0">
                  <a:solidFill>
                    <a:srgbClr val="000000"/>
                  </a:solidFill>
                </a:rPr>
              </a:br>
              <a:r>
                <a:rPr lang="sv-SE" sz="1200" dirty="0">
                  <a:solidFill>
                    <a:srgbClr val="000000"/>
                  </a:solidFill>
                </a:rPr>
                <a:t>Solid </a:t>
              </a:r>
              <a:r>
                <a:rPr lang="sv-SE" sz="1200" dirty="0" err="1">
                  <a:solidFill>
                    <a:srgbClr val="000000"/>
                  </a:solidFill>
                </a:rPr>
                <a:t>Bleached</a:t>
              </a:r>
              <a:endParaRPr lang="sv-SE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15636" y="4916236"/>
            <a:ext cx="2201603" cy="276999"/>
            <a:chOff x="415636" y="4916236"/>
            <a:chExt cx="2201603" cy="276999"/>
          </a:xfrm>
        </p:grpSpPr>
        <p:sp>
          <p:nvSpPr>
            <p:cNvPr id="8" name="Rectangle 7"/>
            <p:cNvSpPr/>
            <p:nvPr/>
          </p:nvSpPr>
          <p:spPr>
            <a:xfrm>
              <a:off x="415636" y="4949488"/>
              <a:ext cx="653935" cy="234142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069571" y="4916236"/>
              <a:ext cx="154766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>
                  <a:solidFill>
                    <a:srgbClr val="000000"/>
                  </a:solidFill>
                </a:rPr>
                <a:t>Gebleichter</a:t>
              </a:r>
              <a:r>
                <a:rPr lang="sv-SE" sz="1200" dirty="0">
                  <a:solidFill>
                    <a:srgbClr val="000000"/>
                  </a:solidFill>
                </a:rPr>
                <a:t> Zellstoff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53048" y="4928059"/>
            <a:ext cx="1231337" cy="276999"/>
            <a:chOff x="3253048" y="4928059"/>
            <a:chExt cx="1231337" cy="276999"/>
          </a:xfrm>
        </p:grpSpPr>
        <p:sp>
          <p:nvSpPr>
            <p:cNvPr id="10" name="Rectangle 9"/>
            <p:cNvSpPr/>
            <p:nvPr/>
          </p:nvSpPr>
          <p:spPr>
            <a:xfrm>
              <a:off x="3253048" y="4959093"/>
              <a:ext cx="653935" cy="234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906983" y="4928059"/>
              <a:ext cx="57740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>
                  <a:solidFill>
                    <a:srgbClr val="000000"/>
                  </a:solidFill>
                </a:rPr>
                <a:t>Strich</a:t>
              </a:r>
              <a:endParaRPr lang="sv-SE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15635" y="5265370"/>
            <a:ext cx="2797471" cy="461665"/>
            <a:chOff x="415635" y="5265370"/>
            <a:chExt cx="2797471" cy="461665"/>
          </a:xfrm>
        </p:grpSpPr>
        <p:sp>
          <p:nvSpPr>
            <p:cNvPr id="14" name="Rectangle 13"/>
            <p:cNvSpPr/>
            <p:nvPr/>
          </p:nvSpPr>
          <p:spPr>
            <a:xfrm>
              <a:off x="415635" y="5373439"/>
              <a:ext cx="653935" cy="23414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1069570" y="5265370"/>
              <a:ext cx="214353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>
                  <a:solidFill>
                    <a:srgbClr val="000000"/>
                  </a:solidFill>
                </a:rPr>
                <a:t>Gebleicht</a:t>
              </a:r>
              <a:r>
                <a:rPr lang="sv-SE" sz="1200" dirty="0">
                  <a:solidFill>
                    <a:srgbClr val="000000"/>
                  </a:solidFill>
                </a:rPr>
                <a:t> </a:t>
              </a:r>
              <a:r>
                <a:rPr lang="sv-SE" sz="1200" dirty="0" err="1">
                  <a:solidFill>
                    <a:srgbClr val="000000"/>
                  </a:solidFill>
                </a:rPr>
                <a:t>oder</a:t>
              </a:r>
              <a:r>
                <a:rPr lang="sv-SE" sz="1200" dirty="0">
                  <a:solidFill>
                    <a:srgbClr val="000000"/>
                  </a:solidFill>
                </a:rPr>
                <a:t> </a:t>
              </a:r>
              <a:r>
                <a:rPr lang="sv-SE" sz="1200" dirty="0" err="1">
                  <a:solidFill>
                    <a:srgbClr val="000000"/>
                  </a:solidFill>
                </a:rPr>
                <a:t>ungebleichter</a:t>
              </a:r>
              <a:r>
                <a:rPr lang="sv-SE" sz="1200" dirty="0">
                  <a:solidFill>
                    <a:srgbClr val="000000"/>
                  </a:solidFill>
                </a:rPr>
                <a:t/>
              </a:r>
              <a:br>
                <a:rPr lang="sv-SE" sz="1200" dirty="0">
                  <a:solidFill>
                    <a:srgbClr val="000000"/>
                  </a:solidFill>
                </a:rPr>
              </a:br>
              <a:r>
                <a:rPr lang="sv-SE" sz="1200" dirty="0" err="1">
                  <a:solidFill>
                    <a:srgbClr val="000000"/>
                  </a:solidFill>
                </a:rPr>
                <a:t>Holzstoff</a:t>
              </a:r>
              <a:endParaRPr lang="sv-SE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5634" y="5751281"/>
            <a:ext cx="2361903" cy="276999"/>
            <a:chOff x="415634" y="5751281"/>
            <a:chExt cx="2361903" cy="276999"/>
          </a:xfrm>
        </p:grpSpPr>
        <p:sp>
          <p:nvSpPr>
            <p:cNvPr id="16" name="Rectangle 15"/>
            <p:cNvSpPr/>
            <p:nvPr/>
          </p:nvSpPr>
          <p:spPr>
            <a:xfrm>
              <a:off x="415634" y="5784533"/>
              <a:ext cx="653935" cy="234142"/>
            </a:xfrm>
            <a:prstGeom prst="rect">
              <a:avLst/>
            </a:prstGeom>
            <a:solidFill>
              <a:srgbClr val="AB720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069569" y="5751281"/>
              <a:ext cx="170796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>
                  <a:solidFill>
                    <a:srgbClr val="000000"/>
                  </a:solidFill>
                </a:rPr>
                <a:t>Ungebleichter</a:t>
              </a:r>
              <a:r>
                <a:rPr lang="sv-SE" sz="1200" dirty="0">
                  <a:solidFill>
                    <a:srgbClr val="000000"/>
                  </a:solidFill>
                </a:rPr>
                <a:t> Zellstoff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066431" y="4906631"/>
            <a:ext cx="1920628" cy="276999"/>
            <a:chOff x="3253048" y="5342405"/>
            <a:chExt cx="1920628" cy="276999"/>
          </a:xfrm>
        </p:grpSpPr>
        <p:sp>
          <p:nvSpPr>
            <p:cNvPr id="18" name="Rectangle 17"/>
            <p:cNvSpPr/>
            <p:nvPr/>
          </p:nvSpPr>
          <p:spPr>
            <a:xfrm>
              <a:off x="3253048" y="5373439"/>
              <a:ext cx="653935" cy="23414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3906983" y="5342405"/>
              <a:ext cx="126669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>
                  <a:solidFill>
                    <a:srgbClr val="000000"/>
                  </a:solidFill>
                </a:rPr>
                <a:t>Sekundärfasern</a:t>
              </a:r>
              <a:endParaRPr lang="sv-SE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066431" y="5222771"/>
            <a:ext cx="2603058" cy="461665"/>
            <a:chOff x="3253048" y="5658545"/>
            <a:chExt cx="2603058" cy="461665"/>
          </a:xfrm>
        </p:grpSpPr>
        <p:sp>
          <p:nvSpPr>
            <p:cNvPr id="20" name="Rectangle 19"/>
            <p:cNvSpPr/>
            <p:nvPr/>
          </p:nvSpPr>
          <p:spPr>
            <a:xfrm>
              <a:off x="3253048" y="5772709"/>
              <a:ext cx="653935" cy="2341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906983" y="5658545"/>
              <a:ext cx="194912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>
                  <a:solidFill>
                    <a:srgbClr val="000000"/>
                  </a:solidFill>
                </a:rPr>
                <a:t>Sekundärfasern</a:t>
              </a:r>
              <a:r>
                <a:rPr lang="sv-SE" sz="1200" dirty="0">
                  <a:solidFill>
                    <a:srgbClr val="000000"/>
                  </a:solidFill>
                </a:rPr>
                <a:t> </a:t>
              </a:r>
              <a:r>
                <a:rPr lang="sv-SE" sz="1200" dirty="0" err="1">
                  <a:solidFill>
                    <a:srgbClr val="000000"/>
                  </a:solidFill>
                </a:rPr>
                <a:t>und</a:t>
              </a:r>
              <a:r>
                <a:rPr lang="sv-SE" sz="1200" dirty="0">
                  <a:solidFill>
                    <a:srgbClr val="000000"/>
                  </a:solidFill>
                </a:rPr>
                <a:t> </a:t>
              </a:r>
              <a:r>
                <a:rPr lang="sv-SE" sz="1200" dirty="0" err="1">
                  <a:solidFill>
                    <a:srgbClr val="000000"/>
                  </a:solidFill>
                </a:rPr>
                <a:t>oder</a:t>
              </a:r>
              <a:r>
                <a:rPr lang="sv-SE" sz="1200" dirty="0">
                  <a:solidFill>
                    <a:srgbClr val="000000"/>
                  </a:solidFill>
                </a:rPr>
                <a:t>,</a:t>
              </a:r>
              <a:br>
                <a:rPr lang="sv-SE" sz="1200" dirty="0">
                  <a:solidFill>
                    <a:srgbClr val="000000"/>
                  </a:solidFill>
                </a:rPr>
              </a:br>
              <a:r>
                <a:rPr lang="sv-SE" sz="1200" dirty="0">
                  <a:solidFill>
                    <a:srgbClr val="000000"/>
                  </a:solidFill>
                </a:rPr>
                <a:t>DIP</a:t>
              </a:r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3241540" y="5223806"/>
            <a:ext cx="2358248" cy="461665"/>
            <a:chOff x="6084491" y="4835324"/>
            <a:chExt cx="2358248" cy="461665"/>
          </a:xfrm>
        </p:grpSpPr>
        <p:sp>
          <p:nvSpPr>
            <p:cNvPr id="22" name="Rectangle 21"/>
            <p:cNvSpPr/>
            <p:nvPr/>
          </p:nvSpPr>
          <p:spPr>
            <a:xfrm>
              <a:off x="6084491" y="4949488"/>
              <a:ext cx="653935" cy="234142"/>
            </a:xfrm>
            <a:prstGeom prst="rect">
              <a:avLst/>
            </a:prstGeom>
            <a:solidFill>
              <a:srgbClr val="FFC166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6738426" y="4835324"/>
              <a:ext cx="170431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200" dirty="0" err="1">
                  <a:solidFill>
                    <a:srgbClr val="000000"/>
                  </a:solidFill>
                </a:rPr>
                <a:t>Ungebleichter</a:t>
              </a:r>
              <a:r>
                <a:rPr lang="sv-SE" sz="1200" dirty="0">
                  <a:solidFill>
                    <a:srgbClr val="000000"/>
                  </a:solidFill>
                </a:rPr>
                <a:t> Zellstoff</a:t>
              </a:r>
              <a:br>
                <a:rPr lang="sv-SE" sz="1200" dirty="0">
                  <a:solidFill>
                    <a:srgbClr val="000000"/>
                  </a:solidFill>
                </a:rPr>
              </a:br>
              <a:r>
                <a:rPr lang="sv-SE" sz="1200" dirty="0" err="1">
                  <a:solidFill>
                    <a:srgbClr val="000000"/>
                  </a:solidFill>
                </a:rPr>
                <a:t>manchmal</a:t>
              </a:r>
              <a:r>
                <a:rPr lang="sv-SE" sz="1200" dirty="0">
                  <a:solidFill>
                    <a:srgbClr val="000000"/>
                  </a:solidFill>
                </a:rPr>
                <a:t> CTMP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361045" y="4634345"/>
            <a:ext cx="893618" cy="872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1025" name="Group 1024"/>
          <p:cNvGrpSpPr/>
          <p:nvPr/>
        </p:nvGrpSpPr>
        <p:grpSpPr>
          <a:xfrm>
            <a:off x="2258878" y="2071518"/>
            <a:ext cx="1463862" cy="2563750"/>
            <a:chOff x="1812069" y="2071518"/>
            <a:chExt cx="1463862" cy="2563750"/>
          </a:xfrm>
        </p:grpSpPr>
        <p:sp>
          <p:nvSpPr>
            <p:cNvPr id="24" name="Rectangle 23"/>
            <p:cNvSpPr/>
            <p:nvPr/>
          </p:nvSpPr>
          <p:spPr>
            <a:xfrm>
              <a:off x="1914236" y="2872047"/>
              <a:ext cx="893618" cy="176229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14236" y="2697479"/>
              <a:ext cx="893618" cy="1745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1812069" y="2071518"/>
              <a:ext cx="146386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600" dirty="0">
                  <a:solidFill>
                    <a:srgbClr val="000000"/>
                  </a:solidFill>
                </a:rPr>
                <a:t>FBB / GC 1, 2</a:t>
              </a:r>
              <a:br>
                <a:rPr lang="sv-SE" sz="1600" dirty="0">
                  <a:solidFill>
                    <a:srgbClr val="000000"/>
                  </a:solidFill>
                </a:rPr>
              </a:br>
              <a:r>
                <a:rPr lang="sv-SE" sz="1200" dirty="0" err="1">
                  <a:solidFill>
                    <a:srgbClr val="000000"/>
                  </a:solidFill>
                </a:rPr>
                <a:t>Folding</a:t>
              </a:r>
              <a:r>
                <a:rPr lang="sv-SE" sz="1200" dirty="0">
                  <a:solidFill>
                    <a:srgbClr val="000000"/>
                  </a:solidFill>
                </a:rPr>
                <a:t> Box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14236" y="2872047"/>
              <a:ext cx="893618" cy="252153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14236" y="4383115"/>
              <a:ext cx="893618" cy="252153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4233193" y="2071518"/>
            <a:ext cx="1404552" cy="2563750"/>
            <a:chOff x="3367993" y="2071518"/>
            <a:chExt cx="1404552" cy="2563750"/>
          </a:xfrm>
        </p:grpSpPr>
        <p:sp>
          <p:nvSpPr>
            <p:cNvPr id="38" name="Rectangle 37"/>
            <p:cNvSpPr/>
            <p:nvPr/>
          </p:nvSpPr>
          <p:spPr>
            <a:xfrm>
              <a:off x="3470160" y="2872047"/>
              <a:ext cx="893618" cy="1762298"/>
            </a:xfrm>
            <a:prstGeom prst="rect">
              <a:avLst/>
            </a:prstGeom>
            <a:solidFill>
              <a:srgbClr val="FFC166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70160" y="2697479"/>
              <a:ext cx="893618" cy="1745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3367993" y="2071518"/>
              <a:ext cx="140455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600" dirty="0">
                  <a:solidFill>
                    <a:srgbClr val="000000"/>
                  </a:solidFill>
                </a:rPr>
                <a:t>SUB / Kraft</a:t>
              </a:r>
              <a:br>
                <a:rPr lang="sv-SE" sz="1600" dirty="0">
                  <a:solidFill>
                    <a:srgbClr val="000000"/>
                  </a:solidFill>
                </a:rPr>
              </a:br>
              <a:r>
                <a:rPr lang="sv-SE" sz="1200" dirty="0">
                  <a:solidFill>
                    <a:srgbClr val="000000"/>
                  </a:solidFill>
                </a:rPr>
                <a:t>Solid </a:t>
              </a:r>
              <a:r>
                <a:rPr lang="sv-SE" sz="1200" dirty="0" err="1">
                  <a:solidFill>
                    <a:srgbClr val="000000"/>
                  </a:solidFill>
                </a:rPr>
                <a:t>Unbleached</a:t>
              </a:r>
              <a:endParaRPr lang="sv-SE" sz="1200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70160" y="2872047"/>
              <a:ext cx="893618" cy="252153"/>
            </a:xfrm>
            <a:prstGeom prst="rect">
              <a:avLst/>
            </a:prstGeom>
            <a:solidFill>
              <a:srgbClr val="BCD8DE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70160" y="4383115"/>
              <a:ext cx="893618" cy="252153"/>
            </a:xfrm>
            <a:prstGeom prst="rect">
              <a:avLst/>
            </a:prstGeom>
            <a:solidFill>
              <a:srgbClr val="AB720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027" name="Right Triangle 1026"/>
            <p:cNvSpPr/>
            <p:nvPr/>
          </p:nvSpPr>
          <p:spPr>
            <a:xfrm>
              <a:off x="3470160" y="2872047"/>
              <a:ext cx="893618" cy="252153"/>
            </a:xfrm>
            <a:prstGeom prst="rtTriangle">
              <a:avLst/>
            </a:prstGeom>
            <a:solidFill>
              <a:srgbClr val="AB720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028"/>
          <p:cNvGrpSpPr/>
          <p:nvPr/>
        </p:nvGrpSpPr>
        <p:grpSpPr>
          <a:xfrm>
            <a:off x="6278997" y="2071518"/>
            <a:ext cx="1521570" cy="2563750"/>
            <a:chOff x="4968171" y="2071518"/>
            <a:chExt cx="1521570" cy="2563750"/>
          </a:xfrm>
        </p:grpSpPr>
        <p:sp>
          <p:nvSpPr>
            <p:cNvPr id="47" name="Rectangle 46"/>
            <p:cNvSpPr/>
            <p:nvPr/>
          </p:nvSpPr>
          <p:spPr>
            <a:xfrm>
              <a:off x="5070338" y="2872047"/>
              <a:ext cx="893618" cy="176229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070338" y="2697479"/>
              <a:ext cx="893618" cy="1745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4968171" y="2071518"/>
              <a:ext cx="152157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sv-SE" sz="1600" dirty="0">
                  <a:solidFill>
                    <a:srgbClr val="000000"/>
                  </a:solidFill>
                </a:rPr>
                <a:t>WLC / GD, GT</a:t>
              </a:r>
              <a:br>
                <a:rPr lang="sv-SE" sz="1600" dirty="0">
                  <a:solidFill>
                    <a:srgbClr val="000000"/>
                  </a:solidFill>
                </a:rPr>
              </a:br>
              <a:r>
                <a:rPr lang="sv-SE" sz="1200" dirty="0">
                  <a:solidFill>
                    <a:srgbClr val="000000"/>
                  </a:solidFill>
                </a:rPr>
                <a:t>White </a:t>
              </a:r>
              <a:r>
                <a:rPr lang="sv-SE" sz="1200" dirty="0" err="1">
                  <a:solidFill>
                    <a:srgbClr val="000000"/>
                  </a:solidFill>
                </a:rPr>
                <a:t>Lined</a:t>
              </a:r>
              <a:r>
                <a:rPr lang="sv-SE" sz="1200" dirty="0">
                  <a:solidFill>
                    <a:srgbClr val="000000"/>
                  </a:solidFill>
                </a:rPr>
                <a:t> Chip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070338" y="2872047"/>
              <a:ext cx="893618" cy="25215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70338" y="4383115"/>
              <a:ext cx="893618" cy="25215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FFFF"/>
                </a:solidFill>
              </a:endParaRPr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415636" y="4802072"/>
            <a:ext cx="8229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AB63-0080-441C-B35C-80A0CAEA99B8}" type="slidenum">
              <a:rPr lang="en-GB">
                <a:solidFill>
                  <a:srgbClr val="000000"/>
                </a:solidFill>
              </a:rPr>
              <a:pPr/>
              <a:t>4</a:t>
            </a:fld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15636" y="3165232"/>
            <a:ext cx="8936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417316" y="4372672"/>
            <a:ext cx="89361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66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755650" y="836613"/>
            <a:ext cx="7416800" cy="592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 smtClean="0">
                <a:solidFill>
                  <a:srgbClr val="000000"/>
                </a:solidFill>
              </a:rPr>
              <a:t>Allgemeine Anwendungsbeispiele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b="1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smtClean="0">
                <a:solidFill>
                  <a:srgbClr val="000000"/>
                </a:solidFill>
              </a:rPr>
              <a:t>SBB (GZ)</a:t>
            </a:r>
            <a:r>
              <a:rPr lang="de-DE" altLang="de-DE" sz="1400" smtClean="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Kosmetik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Tabak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Süßware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smtClean="0">
                <a:solidFill>
                  <a:srgbClr val="000000"/>
                </a:solidFill>
              </a:rPr>
              <a:t>Postkarten/ Panoramakarten</a:t>
            </a: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smtClean="0">
                <a:solidFill>
                  <a:srgbClr val="000000"/>
                </a:solidFill>
              </a:rPr>
              <a:t>CD Hüllen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smtClean="0">
                <a:solidFill>
                  <a:srgbClr val="000000"/>
                </a:solidFill>
              </a:rPr>
              <a:t>Umschläge (Bücher, Geschäftsberichte)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smtClean="0">
                <a:solidFill>
                  <a:srgbClr val="000000"/>
                </a:solidFill>
              </a:rPr>
              <a:t>Mappen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smtClean="0">
                <a:solidFill>
                  <a:srgbClr val="000000"/>
                </a:solidFill>
              </a:rPr>
              <a:t>SUB (Kraftkarton)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Multi Packs (Bierträger)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Getränkeverpackungen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1400" b="1" smtClean="0">
                <a:solidFill>
                  <a:srgbClr val="000000"/>
                </a:solidFill>
              </a:rPr>
              <a:t>FBB (GC)</a:t>
            </a: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Kosmetik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Tabak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Pharmazie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Lebensmittel häufig im Direktkontakt zum Karton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smtClean="0">
                <a:solidFill>
                  <a:srgbClr val="000000"/>
                </a:solidFill>
              </a:rPr>
              <a:t>WLC (GD, GT)</a:t>
            </a: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Lebensmittel nicht im Direktkontakt zum Karton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Pharmazie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Haushaltwaren (Staubsaugerbeutel etc.)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de-DE" altLang="de-DE" sz="140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A7039-68A6-4483-99DA-DC12FC481DD4}" type="slidenum">
              <a:rPr lang="sv-SE" alt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sv-SE" alt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 Holmen Iggesund Karton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EDEFF0"/>
      </a:lt2>
      <a:accent1>
        <a:srgbClr val="0066AC"/>
      </a:accent1>
      <a:accent2>
        <a:srgbClr val="89B5DD"/>
      </a:accent2>
      <a:accent3>
        <a:srgbClr val="FFFFFF"/>
      </a:accent3>
      <a:accent4>
        <a:srgbClr val="000000"/>
      </a:accent4>
      <a:accent5>
        <a:srgbClr val="AAB8D2"/>
      </a:accent5>
      <a:accent6>
        <a:srgbClr val="7CA4C8"/>
      </a:accent6>
      <a:hlink>
        <a:srgbClr val="BAC0C4"/>
      </a:hlink>
      <a:folHlink>
        <a:srgbClr val="F18E00"/>
      </a:folHlink>
    </a:clrScheme>
    <a:fontScheme name="1_Template Holmen Iggesund Karton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Template Holmen Iggesund Karton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mplate Holmen Iggesund Karton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EDEFF0"/>
      </a:lt2>
      <a:accent1>
        <a:srgbClr val="0066AC"/>
      </a:accent1>
      <a:accent2>
        <a:srgbClr val="89B5DD"/>
      </a:accent2>
      <a:accent3>
        <a:srgbClr val="FFFFFF"/>
      </a:accent3>
      <a:accent4>
        <a:srgbClr val="000000"/>
      </a:accent4>
      <a:accent5>
        <a:srgbClr val="AAB8D2"/>
      </a:accent5>
      <a:accent6>
        <a:srgbClr val="7CA4C8"/>
      </a:accent6>
      <a:hlink>
        <a:srgbClr val="BAC0C4"/>
      </a:hlink>
      <a:folHlink>
        <a:srgbClr val="F18E00"/>
      </a:folHlink>
    </a:clrScheme>
    <a:fontScheme name="1_Template Holmen Iggesund Karton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Template Holmen Iggesund Karton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plate Holmen Iggesund Karton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 Holmen Iggesund Karton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On-screen Show (4:3)</PresentationFormat>
  <Paragraphs>80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1_Template Holmen Iggesund Kartonpräsentation</vt:lpstr>
      <vt:lpstr>2_Template Holmen Iggesund Kartonpräsentation</vt:lpstr>
      <vt:lpstr>PowerPoint Presentation</vt:lpstr>
      <vt:lpstr>Kartonqualitäten / Einteilung</vt:lpstr>
      <vt:lpstr>PowerPoint Presentation</vt:lpstr>
      <vt:lpstr>Kartonqualitäten / Einteilung</vt:lpstr>
      <vt:lpstr>PowerPoint Presentation</vt:lpstr>
    </vt:vector>
  </TitlesOfParts>
  <Company>Holmen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Pfau Ulrich</dc:creator>
  <cp:lastModifiedBy>Pfau Ulrich</cp:lastModifiedBy>
  <cp:revision>2</cp:revision>
  <dcterms:created xsi:type="dcterms:W3CDTF">2015-11-12T18:10:49Z</dcterms:created>
  <dcterms:modified xsi:type="dcterms:W3CDTF">2015-11-12T18:13:02Z</dcterms:modified>
</cp:coreProperties>
</file>